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tif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5391"/>
            <a:ext cx="9144001" cy="1805586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9037" y="-38031"/>
            <a:ext cx="9144001" cy="1805587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24294"/>
            <a:ext cx="9144001" cy="1805587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70" y="-8568"/>
            <a:ext cx="9145940" cy="3539479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o del título"/>
          <p:cNvSpPr txBox="1"/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116" name="Nivel de texto 1…"/>
          <p:cNvSpPr txBox="1"/>
          <p:nvPr>
            <p:ph type="body" idx="1"/>
          </p:nvPr>
        </p:nvSpPr>
        <p:spPr>
          <a:xfrm>
            <a:off x="457201" y="1600200"/>
            <a:ext cx="7467601" cy="4873753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11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5114"/>
            <a:ext cx="9144001" cy="1805587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Número de diapositiva"/>
          <p:cNvSpPr txBox="1"/>
          <p:nvPr>
            <p:ph type="sldNum" sz="quarter" idx="2"/>
          </p:nvPr>
        </p:nvSpPr>
        <p:spPr>
          <a:xfrm>
            <a:off x="8129323" y="5733925"/>
            <a:ext cx="335866" cy="333089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o del título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126" name="Nivel de texto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</a:lvl1pPr>
            <a:lvl2pPr marL="0" indent="457200" algn="ctr">
              <a:buSzTx/>
              <a:buFontTx/>
              <a:buNone/>
            </a:lvl2pPr>
            <a:lvl3pPr marL="0" indent="914400" algn="ctr">
              <a:buSzTx/>
              <a:buFontTx/>
              <a:buNone/>
            </a:lvl3pPr>
            <a:lvl4pPr marL="0" indent="1371600" algn="ctr">
              <a:buSzTx/>
              <a:buFontTx/>
              <a:buNone/>
            </a:lvl4pPr>
            <a:lvl5pPr marL="0" indent="1828800" algn="ctr">
              <a:buSzTx/>
              <a:buFontTx/>
              <a:buNone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12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9089"/>
            <a:ext cx="9144000" cy="1805586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Número de diapositiva"/>
          <p:cNvSpPr txBox="1"/>
          <p:nvPr>
            <p:ph type="sldNum" sz="quarter" idx="2"/>
          </p:nvPr>
        </p:nvSpPr>
        <p:spPr>
          <a:xfrm>
            <a:off x="6553200" y="6248400"/>
            <a:ext cx="335866" cy="333088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o del título"/>
          <p:cNvSpPr txBox="1"/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136" name="Nivel de texto 1…"/>
          <p:cNvSpPr txBox="1"/>
          <p:nvPr>
            <p:ph type="body" sz="half" idx="1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13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3198"/>
            <a:ext cx="9144001" cy="1805586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Número de diapositiva"/>
          <p:cNvSpPr txBox="1"/>
          <p:nvPr>
            <p:ph type="sldNum" sz="quarter" idx="2"/>
          </p:nvPr>
        </p:nvSpPr>
        <p:spPr>
          <a:xfrm>
            <a:off x="8129323" y="5733925"/>
            <a:ext cx="335866" cy="333089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391"/>
            <a:ext cx="9144001" cy="1805586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380"/>
            <a:ext cx="9144001" cy="1402235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380"/>
            <a:ext cx="9144001" cy="1402235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6" descr="Imagen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3400"/>
            <a:ext cx="9144000" cy="1908197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n 6" descr="Imagen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3400"/>
            <a:ext cx="9144000" cy="1908197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3198"/>
            <a:ext cx="9144001" cy="180558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3198"/>
            <a:ext cx="9144001" cy="1805586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4294"/>
            <a:ext cx="9144001" cy="1805587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3198"/>
            <a:ext cx="9144001" cy="1805586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tif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380"/>
            <a:ext cx="9144001" cy="140223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o del título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4" name="Nivel de texto 1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" name="Número de diapositiva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1 Rectángulo"/>
          <p:cNvSpPr txBox="1"/>
          <p:nvPr/>
        </p:nvSpPr>
        <p:spPr>
          <a:xfrm>
            <a:off x="661946" y="2063840"/>
            <a:ext cx="7820108" cy="1362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b="1" sz="4500"/>
            </a:pPr>
            <a:r>
              <a:t>Encuentro Regional de Turismo </a:t>
            </a:r>
          </a:p>
          <a:p>
            <a:pPr algn="ctr">
              <a:lnSpc>
                <a:spcPct val="115000"/>
              </a:lnSpc>
              <a:defRPr b="1" i="1" sz="4500"/>
            </a:pPr>
            <a:r>
              <a:t>Destino Traslasierra</a:t>
            </a:r>
          </a:p>
        </p:txBody>
      </p:sp>
      <p:sp>
        <p:nvSpPr>
          <p:cNvPr id="156" name="CuadroTexto 2"/>
          <p:cNvSpPr txBox="1"/>
          <p:nvPr/>
        </p:nvSpPr>
        <p:spPr>
          <a:xfrm>
            <a:off x="2815550" y="4066337"/>
            <a:ext cx="3512900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i="1" sz="2400"/>
            </a:lvl1pPr>
          </a:lstStyle>
          <a:p>
            <a:pPr/>
            <a:r>
              <a:t>Licenciado Miguel A. Farah</a:t>
            </a:r>
          </a:p>
        </p:txBody>
      </p:sp>
      <p:pic>
        <p:nvPicPr>
          <p:cNvPr id="15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1341" y="5098996"/>
            <a:ext cx="6941318" cy="16919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1 Rectángulo"/>
          <p:cNvSpPr txBox="1"/>
          <p:nvPr/>
        </p:nvSpPr>
        <p:spPr>
          <a:xfrm>
            <a:off x="1593383" y="2076959"/>
            <a:ext cx="5957234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defRPr b="1" sz="2400"/>
            </a:lvl1pPr>
          </a:lstStyle>
          <a:p>
            <a:pPr/>
            <a:r>
              <a:t>Modalidades de Alojamiento</a:t>
            </a:r>
          </a:p>
        </p:txBody>
      </p:sp>
      <p:pic>
        <p:nvPicPr>
          <p:cNvPr id="180" name="AD_4nXcH5ADP562jzKpBoJkArsPd0INxziEa6G15npyLwndL6KooQQpK3-1X4GkQqjhc32TnAxrund-E_nEncjIjITJd3TSmXSjG0hLzSnIqN65ai9iZetiTOJw3S9cx7hstIJketz2jfCw0x1znhb1R-XH1B50.png" descr="AD_4nXcH5ADP562jzKpBoJkArsPd0INxziEa6G15npyLwndL6KooQQpK3-1X4GkQqjhc32TnAxrund-E_nEncjIjITJd3TSmXSjG0hLzSnIqN65ai9iZetiTOJw3S9cx7hstIJketz2jfCw0x1znhb1R-XH1B5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5418" y="2963118"/>
            <a:ext cx="6613164" cy="2781663"/>
          </a:xfrm>
          <a:prstGeom prst="rect">
            <a:avLst/>
          </a:prstGeom>
          <a:ln w="25400">
            <a:solidFill>
              <a:schemeClr val="accent6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1 Rectángulo"/>
          <p:cNvSpPr txBox="1"/>
          <p:nvPr/>
        </p:nvSpPr>
        <p:spPr>
          <a:xfrm>
            <a:off x="1593383" y="2165995"/>
            <a:ext cx="595723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defRPr b="1" sz="2400"/>
            </a:lvl1pPr>
          </a:lstStyle>
          <a:p>
            <a:pPr/>
            <a:r>
              <a:t>Servicios</a:t>
            </a:r>
          </a:p>
        </p:txBody>
      </p:sp>
      <p:pic>
        <p:nvPicPr>
          <p:cNvPr id="183" name="AD_4nXdOpWsppm2gnN7HI26nE-q7142e1siU7cDVgFllV4UzojRU0jO9vCSvK16QsEHX5holsH8oKrsnnOGVgoAWnzvz6_N12YCI5NwZvSn3hwINGY8ruAdFlXK1DsBWQaCdZik0ggxgChCS7r5kzM_a6b8q-4kk.png" descr="AD_4nXdOpWsppm2gnN7HI26nE-q7142e1siU7cDVgFllV4UzojRU0jO9vCSvK16QsEHX5holsH8oKrsnnOGVgoAWnzvz6_N12YCI5NwZvSn3hwINGY8ruAdFlXK1DsBWQaCdZik0ggxgChCS7r5kzM_a6b8q-4kk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5781" y="2871133"/>
            <a:ext cx="7032438" cy="2957568"/>
          </a:xfrm>
          <a:prstGeom prst="rect">
            <a:avLst/>
          </a:prstGeom>
          <a:ln w="25400">
            <a:solidFill>
              <a:schemeClr val="accent6">
                <a:lumOff val="-9568"/>
              </a:schemeClr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1 Rectángulo"/>
          <p:cNvSpPr txBox="1"/>
          <p:nvPr/>
        </p:nvSpPr>
        <p:spPr>
          <a:xfrm>
            <a:off x="1593383" y="1773288"/>
            <a:ext cx="5957234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defRPr b="1" sz="2400"/>
            </a:lvl1pPr>
          </a:lstStyle>
          <a:p>
            <a:pPr/>
            <a:r>
              <a:t>Servicios ofrecidos</a:t>
            </a:r>
          </a:p>
        </p:txBody>
      </p:sp>
      <p:pic>
        <p:nvPicPr>
          <p:cNvPr id="186" name="AD_4nXfG-F5B5MtA7z-pZ68oSTK0fvI7E1ZVw3rQpop3abFrL1U3SLtivcGSUtoBEqGPHX7ZnBHH9LdwP6sBiwU5gkAlHVoVIR6zKhJobmHgBVJ9rJw3oDnwfoC40dr_KcgGMCP-dnfhYe0oP8167AwNsblbiVUo.png" descr="AD_4nXfG-F5B5MtA7z-pZ68oSTK0fvI7E1ZVw3rQpop3abFrL1U3SLtivcGSUtoBEqGPHX7ZnBHH9LdwP6sBiwU5gkAlHVoVIR6zKhJobmHgBVJ9rJw3oDnwfoC40dr_KcgGMCP-dnfhYe0oP8167AwNsblbiVU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47951" y="2284205"/>
            <a:ext cx="6248098" cy="4300250"/>
          </a:xfrm>
          <a:prstGeom prst="rect">
            <a:avLst/>
          </a:prstGeom>
          <a:ln w="25400">
            <a:solidFill>
              <a:schemeClr val="accent6">
                <a:satOff val="-3457"/>
                <a:lumOff val="13039"/>
              </a:schemeClr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1 Rectángulo"/>
          <p:cNvSpPr txBox="1"/>
          <p:nvPr/>
        </p:nvSpPr>
        <p:spPr>
          <a:xfrm>
            <a:off x="1593383" y="1773288"/>
            <a:ext cx="5957234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defRPr b="1" sz="2400"/>
            </a:lvl1pPr>
          </a:lstStyle>
          <a:p>
            <a:pPr/>
            <a:r>
              <a:t>Servicios complementarios</a:t>
            </a:r>
          </a:p>
        </p:txBody>
      </p:sp>
      <p:pic>
        <p:nvPicPr>
          <p:cNvPr id="189" name="AD_4nXepz1VxBdL_RtuZhVOOttmfvG64BMWZO5vE9vlvI5PX2qCkdgx4lt3dCmbZkRGCZj352UiCui7O5D6d3JScsahuxPqs7sgtBvhdu9vgC13jC6ZEqiEcroFrXamQheJAtqspbIO0Crl78uzy82TIcuVFBLWm.png" descr="AD_4nXepz1VxBdL_RtuZhVOOttmfvG64BMWZO5vE9vlvI5PX2qCkdgx4lt3dCmbZkRGCZj352UiCui7O5D6d3JScsahuxPqs7sgtBvhdu9vgC13jC6ZEqiEcroFrXamQheJAtqspbIO0Crl78uzy82TIcuVFBLW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4841" y="2172479"/>
            <a:ext cx="5974318" cy="4798124"/>
          </a:xfrm>
          <a:prstGeom prst="rect">
            <a:avLst/>
          </a:prstGeom>
          <a:ln w="25400">
            <a:solidFill>
              <a:schemeClr val="accent6">
                <a:lumOff val="-9568"/>
              </a:schemeClr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1 Rectángulo"/>
          <p:cNvSpPr txBox="1"/>
          <p:nvPr/>
        </p:nvSpPr>
        <p:spPr>
          <a:xfrm>
            <a:off x="1593383" y="2068055"/>
            <a:ext cx="5957234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defRPr b="1" sz="2400"/>
            </a:lvl1pPr>
          </a:lstStyle>
          <a:p>
            <a:pPr/>
            <a:r>
              <a:t>Comercialización</a:t>
            </a:r>
          </a:p>
        </p:txBody>
      </p:sp>
      <p:pic>
        <p:nvPicPr>
          <p:cNvPr id="192" name="AD_4nXfnp17B8YnAsgRt20B_6jjS_Coq8PbgTBlA58NW2Nk2p6znRokMTM4u7ib3TRkpNFf2sFmslE9XRb_KS8LLHp0jYWGl6ZfEy8h3lpU_DuFZSw_KNlA_IIWcssjVea-mMVO8qPir5-2HhuWU6rAvEz6ppIw.png" descr="AD_4nXfnp17B8YnAsgRt20B_6jjS_Coq8PbgTBlA58NW2Nk2p6znRokMTM4u7ib3TRkpNFf2sFmslE9XRb_KS8LLHp0jYWGl6ZfEy8h3lpU_DuFZSw_KNlA_IIWcssjVea-mMVO8qPir5-2HhuWU6rAvEz6ppIw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1742" y="3757313"/>
            <a:ext cx="5673241" cy="2854349"/>
          </a:xfrm>
          <a:prstGeom prst="rect">
            <a:avLst/>
          </a:prstGeom>
          <a:ln w="25400">
            <a:solidFill>
              <a:schemeClr val="accent6">
                <a:lumOff val="-9568"/>
              </a:schemeClr>
            </a:solidFill>
            <a:miter lim="400000"/>
          </a:ln>
        </p:spPr>
      </p:pic>
      <p:pic>
        <p:nvPicPr>
          <p:cNvPr id="193" name="AD_4nXeU_wG2hZIvf6ROBotbNuWN6WRy7k9r4LwpIFbCmRu475aMx7gMGJ1lpMwAx1LTde_e0CM2J4yNoqg4a85Gyezxg4Fk6SQk_ZQtrKmdplTYUYQs8uiidBA-S4W3hvMEXGVvWcVMHvLT6gQ4Zhz0-aw56v4.png" descr="AD_4nXeU_wG2hZIvf6ROBotbNuWN6WRy7k9r4LwpIFbCmRu475aMx7gMGJ1lpMwAx1LTde_e0CM2J4yNoqg4a85Gyezxg4Fk6SQk_ZQtrKmdplTYUYQs8uiidBA-S4W3hvMEXGVvWcVMHvLT6gQ4Zhz0-aw56v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5788" y="2590375"/>
            <a:ext cx="5053363" cy="1758869"/>
          </a:xfrm>
          <a:prstGeom prst="rect">
            <a:avLst/>
          </a:prstGeom>
          <a:ln w="25400">
            <a:solidFill>
              <a:schemeClr val="accent6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1 Rectángulo"/>
          <p:cNvSpPr txBox="1"/>
          <p:nvPr/>
        </p:nvSpPr>
        <p:spPr>
          <a:xfrm>
            <a:off x="1593383" y="1934501"/>
            <a:ext cx="5957234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defRPr b="1" sz="2400"/>
            </a:lvl1pPr>
          </a:lstStyle>
          <a:p>
            <a:pPr/>
            <a:r>
              <a:t>Empleados</a:t>
            </a:r>
          </a:p>
        </p:txBody>
      </p:sp>
      <p:pic>
        <p:nvPicPr>
          <p:cNvPr id="196" name="AD_4nXfOWG4EQtFo4ThnwzSiU_6dK-tQBDM3t3NUmA0sj4anvrn-TU9XKjZN0ByWkvsaVf5BkDFu8-YvqFWWNxg83QeRSfuFjynQKgU75d1AkSf1SUyhby0S_yOBwNTm0Utncs9xwyoIfQObB6_Ff4D3VRdCmG5t.png" descr="AD_4nXfOWG4EQtFo4ThnwzSiU_6dK-tQBDM3t3NUmA0sj4anvrn-TU9XKjZN0ByWkvsaVf5BkDFu8-YvqFWWNxg83QeRSfuFjynQKgU75d1AkSf1SUyhby0S_yOBwNTm0Utncs9xwyoIfQObB6_Ff4D3VRdCmG5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7197" y="2426389"/>
            <a:ext cx="7109606" cy="3381506"/>
          </a:xfrm>
          <a:prstGeom prst="rect">
            <a:avLst/>
          </a:prstGeom>
          <a:ln w="25400">
            <a:solidFill>
              <a:schemeClr val="accent6">
                <a:satOff val="-3457"/>
                <a:lumOff val="26078"/>
              </a:schemeClr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1 Rectángulo"/>
          <p:cNvSpPr txBox="1"/>
          <p:nvPr/>
        </p:nvSpPr>
        <p:spPr>
          <a:xfrm>
            <a:off x="1593383" y="2344067"/>
            <a:ext cx="5957234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defRPr b="1" sz="2400"/>
            </a:lvl1pPr>
          </a:lstStyle>
          <a:p>
            <a:pPr/>
            <a:r>
              <a:t>Inversiones futuras</a:t>
            </a:r>
          </a:p>
        </p:txBody>
      </p:sp>
      <p:pic>
        <p:nvPicPr>
          <p:cNvPr id="199" name="AD_4nXfqNQf0M20P0FBOrzl-YHr0H-mRyUNgNvw0ot5hjw0pg7MIjIxeHa4hKyIj8q8nBRdZAh0quYkG7m-k78P2wQI53KpGN9uHrd9Z-m2UA1LZ3kKWue1TWtQyL9Fq9_hdNeU3tRmkm8furGxkllE8N5o0hSk.png" descr="AD_4nXfqNQf0M20P0FBOrzl-YHr0H-mRyUNgNvw0ot5hjw0pg7MIjIxeHa4hKyIj8q8nBRdZAh0quYkG7m-k78P2wQI53KpGN9uHrd9Z-m2UA1LZ3kKWue1TWtQyL9Fq9_hdNeU3tRmkm8furGxkllE8N5o0hSk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2579" y="3270212"/>
            <a:ext cx="8358842" cy="2646033"/>
          </a:xfrm>
          <a:prstGeom prst="rect">
            <a:avLst/>
          </a:prstGeom>
          <a:ln w="25400">
            <a:solidFill>
              <a:schemeClr val="accent6">
                <a:lumOff val="-9568"/>
              </a:schemeClr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1 Rectángulo"/>
          <p:cNvSpPr txBox="1"/>
          <p:nvPr/>
        </p:nvSpPr>
        <p:spPr>
          <a:xfrm>
            <a:off x="702432" y="1818754"/>
            <a:ext cx="7739136" cy="418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50000"/>
              </a:lnSpc>
              <a:defRPr b="1" sz="3000">
                <a:solidFill>
                  <a:schemeClr val="accent6">
                    <a:lumOff val="-9568"/>
                  </a:schemeClr>
                </a:solidFill>
              </a:defRPr>
            </a:pPr>
            <a:r>
              <a:t>Experiencias FTA</a:t>
            </a:r>
          </a:p>
          <a:p>
            <a:pPr marL="240631" indent="-240631" algn="just">
              <a:lnSpc>
                <a:spcPct val="150000"/>
              </a:lnSpc>
              <a:buSzPct val="60000"/>
              <a:buBlip>
                <a:blip r:embed="rId2"/>
              </a:buBlip>
              <a:defRPr b="1" sz="2400"/>
            </a:pPr>
            <a:r>
              <a:t>Incorporación de estudiantes de primer año (Prácticas Profesionalizantes I - TUH)</a:t>
            </a:r>
          </a:p>
          <a:p>
            <a:pPr marL="240631" indent="-240631" algn="just">
              <a:lnSpc>
                <a:spcPct val="150000"/>
              </a:lnSpc>
              <a:buSzPct val="60000"/>
              <a:buBlip>
                <a:blip r:embed="rId2"/>
              </a:buBlip>
              <a:defRPr b="1" sz="2400"/>
            </a:pPr>
            <a:r>
              <a:t>Relevamiento in situ de modalidades de alojamiento</a:t>
            </a:r>
          </a:p>
          <a:p>
            <a:pPr marL="240631" indent="-240631" algn="just">
              <a:lnSpc>
                <a:spcPct val="150000"/>
              </a:lnSpc>
              <a:buSzPct val="60000"/>
              <a:buBlip>
                <a:blip r:embed="rId2"/>
              </a:buBlip>
              <a:defRPr b="1" sz="2400"/>
            </a:pPr>
            <a:r>
              <a:t>Diversidad de servicios, ubicación, calidad, categoría</a:t>
            </a:r>
          </a:p>
          <a:p>
            <a:pPr marL="240631" indent="-240631" algn="just">
              <a:lnSpc>
                <a:spcPct val="150000"/>
              </a:lnSpc>
              <a:buSzPct val="60000"/>
              <a:buBlip>
                <a:blip r:embed="rId2"/>
              </a:buBlip>
              <a:defRPr b="1" sz="2400"/>
            </a:pPr>
            <a:r>
              <a:t>Colaboración y complementación (Habilidades Blandas)</a:t>
            </a:r>
          </a:p>
          <a:p>
            <a:pPr marL="240631" indent="-240631" algn="just">
              <a:lnSpc>
                <a:spcPct val="150000"/>
              </a:lnSpc>
              <a:buSzPct val="60000"/>
              <a:buBlip>
                <a:blip r:embed="rId2"/>
              </a:buBlip>
              <a:defRPr b="1" sz="2400"/>
            </a:pPr>
            <a:r>
              <a:t>Participación en actividades extracurriculares</a:t>
            </a:r>
          </a:p>
          <a:p>
            <a:pPr marL="240631" indent="-240631" algn="just">
              <a:lnSpc>
                <a:spcPct val="150000"/>
              </a:lnSpc>
              <a:buSzPct val="60000"/>
              <a:buBlip>
                <a:blip r:embed="rId2"/>
              </a:buBlip>
              <a:defRPr b="1" sz="2400"/>
            </a:pPr>
            <a:r>
              <a:t>Compromiso en la compleción de tareas grupales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1 Rectángulo"/>
          <p:cNvSpPr txBox="1"/>
          <p:nvPr/>
        </p:nvSpPr>
        <p:spPr>
          <a:xfrm>
            <a:off x="1593383" y="1925597"/>
            <a:ext cx="5957234" cy="4187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50000"/>
              </a:lnSpc>
              <a:defRPr b="1" sz="3000"/>
            </a:pPr>
            <a:r>
              <a:t>ANECDOTAS</a:t>
            </a:r>
          </a:p>
          <a:p>
            <a:pPr marL="240631" indent="-240631" algn="just">
              <a:lnSpc>
                <a:spcPct val="150000"/>
              </a:lnSpc>
              <a:buSzPct val="100000"/>
              <a:buChar char="•"/>
              <a:defRPr b="1" sz="2400"/>
            </a:pPr>
            <a:r>
              <a:t>Son de la AFIP?</a:t>
            </a:r>
          </a:p>
          <a:p>
            <a:pPr marL="240631" indent="-240631" algn="just">
              <a:lnSpc>
                <a:spcPct val="150000"/>
              </a:lnSpc>
              <a:buSzPct val="100000"/>
              <a:buChar char="•"/>
              <a:defRPr b="1" sz="2400"/>
            </a:pPr>
            <a:r>
              <a:t>Llego en 15 minutos al alojamiento</a:t>
            </a:r>
          </a:p>
          <a:p>
            <a:pPr marL="240631" indent="-240631" algn="just">
              <a:lnSpc>
                <a:spcPct val="150000"/>
              </a:lnSpc>
              <a:buSzPct val="100000"/>
              <a:buChar char="•"/>
              <a:defRPr b="1" sz="2400"/>
            </a:pPr>
            <a:r>
              <a:t>En el WhatsApp de los cabañeros dicen que quieren recabar datos para la ACT</a:t>
            </a:r>
          </a:p>
          <a:p>
            <a:pPr marL="240631" indent="-240631" algn="just">
              <a:lnSpc>
                <a:spcPct val="150000"/>
              </a:lnSpc>
              <a:buSzPct val="100000"/>
              <a:buChar char="•"/>
              <a:defRPr b="1" sz="2400"/>
            </a:pPr>
            <a:r>
              <a:t>El dueño no está</a:t>
            </a:r>
          </a:p>
          <a:p>
            <a:pPr marL="240631" indent="-240631" algn="just">
              <a:lnSpc>
                <a:spcPct val="150000"/>
              </a:lnSpc>
              <a:buSzPct val="100000"/>
              <a:buChar char="•"/>
              <a:defRPr b="1" sz="2400"/>
            </a:pPr>
            <a:r>
              <a:t>Te la puedo contestar por teléfono?</a:t>
            </a:r>
          </a:p>
          <a:p>
            <a:pPr marL="240631" indent="-240631" algn="just">
              <a:lnSpc>
                <a:spcPct val="150000"/>
              </a:lnSpc>
              <a:buSzPct val="100000"/>
              <a:buChar char="•"/>
              <a:defRPr b="1" sz="2400"/>
            </a:pPr>
            <a:r>
              <a:t>No puedo contestar eso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1 Rectángulo"/>
          <p:cNvSpPr txBox="1"/>
          <p:nvPr/>
        </p:nvSpPr>
        <p:spPr>
          <a:xfrm>
            <a:off x="1593383" y="3975957"/>
            <a:ext cx="5957234" cy="1609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15000"/>
              </a:lnSpc>
              <a:defRPr b="1" sz="3200"/>
            </a:pPr>
            <a:r>
              <a:t>Muchas gracias por su atención </a:t>
            </a:r>
          </a:p>
          <a:p>
            <a:pPr algn="ctr">
              <a:lnSpc>
                <a:spcPct val="115000"/>
              </a:lnSpc>
              <a:defRPr b="1" sz="3200"/>
            </a:pPr>
          </a:p>
          <a:p>
            <a:pPr algn="ctr">
              <a:lnSpc>
                <a:spcPct val="115000"/>
              </a:lnSpc>
              <a:defRPr b="1" sz="3200">
                <a:solidFill>
                  <a:srgbClr val="FF0000"/>
                </a:solidFill>
              </a:defRPr>
            </a:pPr>
            <a:r>
              <a:t>Licenciado Miguel A. Farah	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1 Rectángulo"/>
          <p:cNvSpPr txBox="1"/>
          <p:nvPr/>
        </p:nvSpPr>
        <p:spPr>
          <a:xfrm>
            <a:off x="1377360" y="4427259"/>
            <a:ext cx="6389280" cy="185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 defTabSz="457200">
              <a:lnSpc>
                <a:spcPts val="4400"/>
              </a:lnSpc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RELEVAMIENTO DE ALOJAMIENTOS CAMINO DE BROCHERO</a:t>
            </a:r>
          </a:p>
          <a:p>
            <a:pPr algn="ctr" defTabSz="457200">
              <a:lnSpc>
                <a:spcPts val="4400"/>
              </a:lnSpc>
              <a:defRPr b="1" sz="2400">
                <a:latin typeface="Arial"/>
                <a:ea typeface="Arial"/>
                <a:cs typeface="Arial"/>
                <a:sym typeface="Arial"/>
              </a:defRPr>
            </a:pPr>
          </a:p>
          <a:p>
            <a:pPr algn="ctr" defTabSz="457200">
              <a:lnSpc>
                <a:spcPts val="4400"/>
              </a:lnSpc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Facultad de Turismo y Ambiente (UPC) </a:t>
            </a:r>
          </a:p>
          <a:p>
            <a:pPr algn="ctr" defTabSz="457200">
              <a:lnSpc>
                <a:spcPts val="4400"/>
              </a:lnSpc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y la Agencia de Córdoba Turismo </a:t>
            </a:r>
          </a:p>
        </p:txBody>
      </p:sp>
      <p:pic>
        <p:nvPicPr>
          <p:cNvPr id="160" name="AD_4nXcXlfCfjO4ApP-q1oVT6bP6zORBxb4qiUamYnGBgjKkHckoZS036K4-WGjZdeKlwb0Ff2djGeO_xT_89nTaiLDVJz0eBoaQlIEKGN2HmZzJYgBilPxvsKRKMOZ3ehcDq-OD_qHCZ97Mk-pKENwrdtcp0iUt.png" descr="AD_4nXcXlfCfjO4ApP-q1oVT6bP6zORBxb4qiUamYnGBgjKkHckoZS036K4-WGjZdeKlwb0Ff2djGeO_xT_89nTaiLDVJz0eBoaQlIEKGN2HmZzJYgBilPxvsKRKMOZ3ehcDq-OD_qHCZ97Mk-pKENwrdtcp0iU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66999" y="1849599"/>
            <a:ext cx="3810001" cy="213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AD_4nXed5ifqdeOJgIJdU6uYVNan4JDXS8YjjkMRit0btkRcQvulYGfzTIh_AU1UrPkwQ7bwMNPBUpM0i3IvwkmjTy8Iq6fFz1tn0XdA0RL-18sifoh-FfwSHAo4F2MlrDiJYkFlDPi8-bpNuHNa4llIrQStZxxJ.png" descr="AD_4nXed5ifqdeOJgIJdU6uYVNan4JDXS8YjjkMRit0btkRcQvulYGfzTIh_AU1UrPkwQ7bwMNPBUpM0i3IvwkmjTy8Iq6fFz1tn0XdA0RL-18sifoh-FfwSHAo4F2MlrDiJYkFlDPi8-bpNuHNa4llIrQStZxxJ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9263" y="1946247"/>
            <a:ext cx="7705474" cy="3907646"/>
          </a:xfrm>
          <a:prstGeom prst="rect">
            <a:avLst/>
          </a:prstGeom>
          <a:ln w="25400">
            <a:solidFill>
              <a:schemeClr val="accent5">
                <a:satOff val="-19091"/>
                <a:lumOff val="-11921"/>
              </a:schemeClr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1 Rectángulo"/>
          <p:cNvSpPr txBox="1"/>
          <p:nvPr/>
        </p:nvSpPr>
        <p:spPr>
          <a:xfrm>
            <a:off x="650297" y="2326259"/>
            <a:ext cx="7843405" cy="348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 defTabSz="457200">
              <a:lnSpc>
                <a:spcPts val="48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Primera instancia de trabajo de campo donde se relevaron alojamientos en:</a:t>
            </a:r>
          </a:p>
          <a:p>
            <a:pPr algn="just" defTabSz="457200">
              <a:lnSpc>
                <a:spcPts val="48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marL="1219200" algn="just" defTabSz="457200">
              <a:lnSpc>
                <a:spcPts val="4800"/>
              </a:lnSpc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○ Villa Santa Rosa de Río Primero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marL="1219200" algn="just" defTabSz="457200">
              <a:lnSpc>
                <a:spcPts val="4800"/>
              </a:lnSpc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○ Icho Cruz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marL="1219200" algn="just" defTabSz="457200">
              <a:lnSpc>
                <a:spcPts val="4800"/>
              </a:lnSpc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○ Copina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marL="1219200" algn="just" defTabSz="457200">
              <a:lnSpc>
                <a:spcPts val="4800"/>
              </a:lnSpc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○ El Cóndor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marL="1219200" algn="just" defTabSz="457200">
              <a:lnSpc>
                <a:spcPts val="4800"/>
              </a:lnSpc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○ Villa Benegas 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marL="1219200" algn="just" defTabSz="457200">
              <a:lnSpc>
                <a:spcPts val="4800"/>
              </a:lnSpc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○ Villa Cura Brochero</a:t>
            </a:r>
            <a:endParaRPr sz="1200"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1 Rectángulo"/>
          <p:cNvSpPr txBox="1"/>
          <p:nvPr/>
        </p:nvSpPr>
        <p:spPr>
          <a:xfrm>
            <a:off x="625882" y="2112573"/>
            <a:ext cx="7892236" cy="3810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 defTabSz="457200">
              <a:defRPr sz="2500">
                <a:latin typeface="Arial"/>
                <a:ea typeface="Arial"/>
                <a:cs typeface="Arial"/>
                <a:sym typeface="Arial"/>
              </a:defRPr>
            </a:pPr>
            <a:r>
              <a:t>El relevamiento se realizó mediante visitas donde se entrevistó presencial y telefónicamente con propietarios y encargados. Se contrastó/completó también la recopilación de información disponible en línea. </a:t>
            </a:r>
          </a:p>
          <a:p>
            <a:pPr algn="just" defTabSz="457200">
              <a:defRPr sz="2500">
                <a:latin typeface="Arial"/>
                <a:ea typeface="Arial"/>
                <a:cs typeface="Arial"/>
                <a:sym typeface="Arial"/>
              </a:defRPr>
            </a:pPr>
          </a:p>
          <a:p>
            <a:pPr algn="ctr" defTabSz="457200">
              <a:defRPr b="1" sz="2500">
                <a:latin typeface="Arial"/>
                <a:ea typeface="Arial"/>
                <a:cs typeface="Arial"/>
                <a:sym typeface="Arial"/>
              </a:defRPr>
            </a:pPr>
            <a:r>
              <a:t>Se tuvo en cuenta la diversidad de alojamientos, como hoteles, hostales, cabañas, camping y alojamientos alternativos</a:t>
            </a:r>
            <a:r>
              <a:rPr>
                <a:solidFill>
                  <a:srgbClr val="374151"/>
                </a:solidFill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>
                <a:solidFill>
                  <a:srgbClr val="941100"/>
                </a:solidFill>
                <a:latin typeface="+mn-lt"/>
                <a:ea typeface="+mn-ea"/>
                <a:cs typeface="+mn-cs"/>
                <a:sym typeface="Helvetica"/>
              </a:rPr>
              <a:t>(hoteleros y para-hoteleros)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10351" y="1663983"/>
            <a:ext cx="6123298" cy="47755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Nombre de fantasía del alojamiento…"/>
          <p:cNvSpPr txBox="1"/>
          <p:nvPr/>
        </p:nvSpPr>
        <p:spPr>
          <a:xfrm>
            <a:off x="1871753" y="1567320"/>
            <a:ext cx="5352076" cy="5116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Nombre de fantasía del alojamiento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Dirección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Localidad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e-mail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Teléfono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Página web/Instagram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Modalidad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Categoría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Funcionamiento del alojamiento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Cantidad de Habitaciones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Cantidad de Plazas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Cantidad de Pisos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Tipología de habitaciones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Servicios Generales del Alojamiento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Servicios en habitaciones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Servicios complementarios del alojamiento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Servicios Básicos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Tipo de construcción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Año de construcción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Tipo del camino para llegar al alojamiento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Condiciones de accesibilidad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¿Es atractivo para familias/niños?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¿Es apto para mascotas?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¿Es amigable para LGBT+?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Medidas de sustentabilidad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Formas de comercialización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Que canales comunicación usa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Staff ( por áreas)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Cantidad total de integrantes que componen el staff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¿El personal en su mayoría cuenta con formación específica en su puesto?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Proyecciones/ Necesidades</a:t>
            </a:r>
          </a:p>
          <a:p>
            <a:pPr marL="240631" indent="-240631" algn="just" defTabSz="457200">
              <a:buSzPct val="60000"/>
              <a:buBlip>
                <a:blip r:embed="rId2"/>
              </a:buBlip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¿Recibe huéspedes que realizan el camino de Brochero?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1 Rectángulo"/>
          <p:cNvSpPr txBox="1"/>
          <p:nvPr/>
        </p:nvSpPr>
        <p:spPr>
          <a:xfrm>
            <a:off x="1593383" y="2904994"/>
            <a:ext cx="5957234" cy="1623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defRPr b="1" sz="5000"/>
            </a:lvl1pPr>
          </a:lstStyle>
          <a:p>
            <a:pPr/>
            <a:r>
              <a:t>Resultados Generales del Relevamiento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1 Rectángulo"/>
          <p:cNvSpPr txBox="1"/>
          <p:nvPr/>
        </p:nvSpPr>
        <p:spPr>
          <a:xfrm>
            <a:off x="1593383" y="2076959"/>
            <a:ext cx="5957234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defRPr b="1" sz="2400"/>
            </a:lvl1pPr>
          </a:lstStyle>
          <a:p>
            <a:pPr/>
            <a:r>
              <a:t>Categorización</a:t>
            </a:r>
          </a:p>
        </p:txBody>
      </p:sp>
      <p:grpSp>
        <p:nvGrpSpPr>
          <p:cNvPr id="177" name="AD_4nXcNTbxbhAFtygvTMx_xDNnTFVqVQEcgALEME4V1LmLP9OSJ_sePdpLOEPeR89oIgGlUtyNnTvLb9FH2Eb7Tt94JF3zy1U16tzpc-M09a81w5_xhxmQU6ErW2j78_QAbT4WeTFpPw37c9ahZ92l1txhAFgfg.png"/>
          <p:cNvGrpSpPr/>
          <p:nvPr/>
        </p:nvGrpSpPr>
        <p:grpSpPr>
          <a:xfrm>
            <a:off x="1783017" y="2821967"/>
            <a:ext cx="5829137" cy="2979924"/>
            <a:chOff x="0" y="0"/>
            <a:chExt cx="5829136" cy="2979922"/>
          </a:xfrm>
        </p:grpSpPr>
        <p:pic>
          <p:nvPicPr>
            <p:cNvPr id="176" name="AD_4nXcNTbxbhAFtygvTMx_xDNnTFVqVQEcgALEME4V1LmLP9OSJ_sePdpLOEPeR89oIgGlUtyNnTvLb9FH2Eb7Tt94JF3zy1U16tzpc-M09a81w5_xhxmQU6ErW2j78_QAbT4WeTFpPw37c9ahZ92l1txhAFgfg.png" descr="AD_4nXcNTbxbhAFtygvTMx_xDNnTFVqVQEcgALEME4V1LmLP9OSJ_sePdpLOEPeR89oIgGlUtyNnTvLb9FH2Eb7Tt94JF3zy1U16tzpc-M09a81w5_xhxmQU6ErW2j78_QAbT4WeTFpPw37c9ahZ92l1txhAFgfg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03200" y="203200"/>
              <a:ext cx="5422737" cy="253542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5" name="AD_4nXcNTbxbhAFtygvTMx_xDNnTFVqVQEcgALEME4V1LmLP9OSJ_sePdpLOEPeR89oIgGlUtyNnTvLb9FH2Eb7Tt94JF3zy1U16tzpc-M09a81w5_xhxmQU6ErW2j78_QAbT4WeTFpPw37c9ahZ92l1txhAFgfg.png" descr="AD_4nXcNTbxbhAFtygvTMx_xDNnTFVqVQEcgALEME4V1LmLP9OSJ_sePdpLOEPeR89oIgGlUtyNnTvLb9FH2Eb7Tt94JF3zy1U16tzpc-M09a81w5_xhxmQU6ErW2j78_QAbT4WeTFpPw37c9ahZ92l1txhAFgfg.pn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829137" cy="297992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