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5" r:id="rId1"/>
  </p:sldMasterIdLst>
  <p:sldIdLst>
    <p:sldId id="257" r:id="rId2"/>
    <p:sldId id="261" r:id="rId3"/>
    <p:sldId id="277" r:id="rId4"/>
    <p:sldId id="276" r:id="rId5"/>
    <p:sldId id="263" r:id="rId6"/>
    <p:sldId id="279" r:id="rId7"/>
    <p:sldId id="259" r:id="rId8"/>
    <p:sldId id="260" r:id="rId9"/>
    <p:sldId id="278" r:id="rId10"/>
    <p:sldId id="264" r:id="rId11"/>
    <p:sldId id="270" r:id="rId12"/>
    <p:sldId id="280" r:id="rId13"/>
    <p:sldId id="269" r:id="rId14"/>
    <p:sldId id="281" r:id="rId15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B137"/>
    <a:srgbClr val="88A93E"/>
    <a:srgbClr val="CB52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38" autoAdjust="0"/>
    <p:restoredTop sz="94434" autoAdjust="0"/>
  </p:normalViewPr>
  <p:slideViewPr>
    <p:cSldViewPr snapToGrid="0">
      <p:cViewPr>
        <p:scale>
          <a:sx n="75" d="100"/>
          <a:sy n="75" d="100"/>
        </p:scale>
        <p:origin x="1992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51B3C9-C397-7959-4D41-A8EF54A979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9D12263-72B1-96E0-2BAA-C7A1A39CCD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4FEB238-B772-A9F6-0812-F796D71D4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63055-6F48-46D2-8702-FB30C3277391}" type="datetimeFigureOut">
              <a:rPr lang="es-AR" smtClean="0"/>
              <a:t>24/10/2024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91C6362-ACDE-E67F-8846-981181F6A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9C2B2BD-6980-69EA-7B2B-935BDEC09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BF3C0-4BD0-483A-AEAB-0B59F86109A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39999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C09CD3-20A0-1918-3101-A9D62B967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61FF1C5-1CE9-2C9B-27F9-E4BBA4AA58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1ECB28-22BC-4AB9-E5E3-E5A07ECCC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63055-6F48-46D2-8702-FB30C3277391}" type="datetimeFigureOut">
              <a:rPr lang="es-AR" smtClean="0"/>
              <a:t>24/10/2024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1ECFCD8-A539-10DE-A352-8D5F1A00F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E4DA28A-D4B9-AFBF-718B-07F1DA2BA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BF3C0-4BD0-483A-AEAB-0B59F86109A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02282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748A277-0BCD-717E-A7DB-8538569A0E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F7F492-9A23-5940-5FDB-0856EE2D83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2969703-753E-5EA6-F9C4-6A38F1219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63055-6F48-46D2-8702-FB30C3277391}" type="datetimeFigureOut">
              <a:rPr lang="es-AR" smtClean="0"/>
              <a:t>24/10/2024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8A74F0-3618-3379-2127-B31ADC325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905F2D-56EC-0D68-4402-6EDCEA378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BF3C0-4BD0-483A-AEAB-0B59F86109A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36955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D96A77-4718-750B-C506-26F60B02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0DA2021-403C-565A-B3A8-AF61271630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276B473-D4C8-CE77-43FC-2C05A3158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63055-6F48-46D2-8702-FB30C3277391}" type="datetimeFigureOut">
              <a:rPr lang="es-AR" smtClean="0"/>
              <a:t>24/10/2024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2C51E58-A686-2C1E-375C-899ADFF43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708937-9827-58BF-1B79-735EF50C8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BF3C0-4BD0-483A-AEAB-0B59F86109A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98518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D07892-F2B1-2D3A-DACA-794515C09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12C528F-29E3-8013-C4E6-55C5F0F3CB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DD66563-43AB-0572-95DA-C182ED14D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63055-6F48-46D2-8702-FB30C3277391}" type="datetimeFigureOut">
              <a:rPr lang="es-AR" smtClean="0"/>
              <a:t>24/10/2024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2980844-B1CC-C019-925E-9BAD8AD1A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A3FA73-1096-5B3E-254A-266138E5C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BF3C0-4BD0-483A-AEAB-0B59F86109A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70550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690022-A83A-B050-C763-7E3D0549D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428BE1A-D1CD-735A-E9B6-054FD6E476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CDB18EF-3C0B-09D4-B781-9FF64C0F1E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8FD833B-55E1-D324-D63A-B6D56AB18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63055-6F48-46D2-8702-FB30C3277391}" type="datetimeFigureOut">
              <a:rPr lang="es-AR" smtClean="0"/>
              <a:t>24/10/2024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6BC6DB7-D881-9FB4-A249-1C34B1A82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52B151-888E-A8FE-87DF-DF3A580EB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BF3C0-4BD0-483A-AEAB-0B59F86109A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17915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9071F9-4936-DD16-3AFA-6059DD90D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8183C66-9C31-B482-4017-9DE349066D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AE3105B-352E-3080-27D7-0F18EAE194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DA827D0-7633-32FD-236B-A2DC3370F9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F7118E4-DA59-96E4-4AA8-AF70ECEC0A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85823F8-F45F-DA5C-2EF7-3C6C9EC6B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63055-6F48-46D2-8702-FB30C3277391}" type="datetimeFigureOut">
              <a:rPr lang="es-AR" smtClean="0"/>
              <a:t>24/10/2024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8A1175C-E62E-B70D-15C1-936FA6565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E24FE06-A38B-4B3E-ADB9-998377507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BF3C0-4BD0-483A-AEAB-0B59F86109A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16705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CBF94C-504C-9D15-C411-BDCDB17BC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317B1DA-4A0A-8979-C1A8-5D5FB6766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63055-6F48-46D2-8702-FB30C3277391}" type="datetimeFigureOut">
              <a:rPr lang="es-AR" smtClean="0"/>
              <a:t>24/10/2024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CDAC93D-C1F6-F6D0-96CF-8DAD6901C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B392155-19BD-C640-E550-5B15E4BA0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BF3C0-4BD0-483A-AEAB-0B59F86109A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80939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5152628-E433-AE22-80F5-27522D5A6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63055-6F48-46D2-8702-FB30C3277391}" type="datetimeFigureOut">
              <a:rPr lang="es-AR" smtClean="0"/>
              <a:t>24/10/2024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49376C4-6ECE-4599-0BAA-6D5C81994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125B551-A8EC-2686-1661-7A55AFB95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BF3C0-4BD0-483A-AEAB-0B59F86109A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394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7DBE31-1388-D475-3333-87E421CE5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68F48F-93C2-35E8-C31E-7BB11AA0D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932C80-B6BF-2835-3687-FF491FA3DA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473F316-E22B-B5CD-369B-668FDD803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63055-6F48-46D2-8702-FB30C3277391}" type="datetimeFigureOut">
              <a:rPr lang="es-AR" smtClean="0"/>
              <a:t>24/10/2024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D2AF41E-F221-CA1A-D78E-D9EFAA0BA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4F0706D-1B37-D1B4-10B1-60FE9467B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BF3C0-4BD0-483A-AEAB-0B59F86109A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24348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D69833-EDE1-9AD9-B6A1-3129343E9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9EA73FB-3759-0BB2-E7E2-4310AEBD3F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FEFBC97-91AF-CB7D-168A-FCF405CF2A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19EF4DD-E28D-329F-BB4D-9E379F239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63055-6F48-46D2-8702-FB30C3277391}" type="datetimeFigureOut">
              <a:rPr lang="es-AR" smtClean="0"/>
              <a:t>24/10/2024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D2BBDF7-9169-5EDA-D038-7D2E78762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7FAFD-4BDF-8D24-154A-1DF8B4974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BF3C0-4BD0-483A-AEAB-0B59F86109A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76646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B1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D7E6543-4CFE-C64B-6939-9829E19F5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C6F05F1-5A69-CC39-E895-B9387CE750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64DB76-E393-5F0B-9398-5274E37CE8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63055-6F48-46D2-8702-FB30C3277391}" type="datetimeFigureOut">
              <a:rPr lang="es-AR" smtClean="0"/>
              <a:t>24/10/2024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0D145D-1F22-1596-ACD2-C8EBD5BE2C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359B45D-DA87-932E-8B09-3529EC63E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BF3C0-4BD0-483A-AEAB-0B59F86109A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68356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8.jpeg"/><Relationship Id="rId7" Type="http://schemas.openxmlformats.org/officeDocument/2006/relationships/image" Target="../media/image2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png"/><Relationship Id="rId7" Type="http://schemas.openxmlformats.org/officeDocument/2006/relationships/image" Target="../media/image2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25.png"/><Relationship Id="rId4" Type="http://schemas.openxmlformats.org/officeDocument/2006/relationships/image" Target="../media/image24.jpeg"/><Relationship Id="rId9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2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g"/><Relationship Id="rId5" Type="http://schemas.openxmlformats.org/officeDocument/2006/relationships/image" Target="../media/image14.png"/><Relationship Id="rId4" Type="http://schemas.openxmlformats.org/officeDocument/2006/relationships/image" Target="../media/image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6492440" y="5569374"/>
            <a:ext cx="569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>
                <a:solidFill>
                  <a:schemeClr val="bg1"/>
                </a:solidFill>
              </a:rPr>
              <a:t>Legislador Mariano Ceballos Recalde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9DA3802-67CD-C9F6-EC17-37A8BF261D66}"/>
              </a:ext>
            </a:extLst>
          </p:cNvPr>
          <p:cNvSpPr txBox="1"/>
          <p:nvPr/>
        </p:nvSpPr>
        <p:spPr>
          <a:xfrm>
            <a:off x="5610256" y="548980"/>
            <a:ext cx="569956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>
                <a:solidFill>
                  <a:schemeClr val="bg1"/>
                </a:solidFill>
              </a:rPr>
              <a:t>Desarrollo Territorial: </a:t>
            </a:r>
          </a:p>
          <a:p>
            <a:pPr algn="ctr"/>
            <a:r>
              <a:rPr lang="es-MX" sz="4400" b="1" i="0" dirty="0">
                <a:solidFill>
                  <a:schemeClr val="bg1"/>
                </a:solidFill>
                <a:effectLst/>
              </a:rPr>
              <a:t>Decisión Política y lineamientos de gestión, para crecer de manera sustentable y sostenible </a:t>
            </a:r>
            <a:endParaRPr lang="es-AR" sz="4400" b="1" dirty="0">
              <a:solidFill>
                <a:schemeClr val="bg1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E35EEDD4-2EE5-F592-1A26-4FADB33745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41"/>
          <a:stretch/>
        </p:blipFill>
        <p:spPr>
          <a:xfrm>
            <a:off x="-6626" y="6248400"/>
            <a:ext cx="12198626" cy="6096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F7004D0-FA5F-50C4-BC83-EDE425422B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210"/>
          <a:stretch/>
        </p:blipFill>
        <p:spPr>
          <a:xfrm>
            <a:off x="0" y="-1"/>
            <a:ext cx="4895850" cy="624840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FADDF32-CAA0-BF75-5AC1-BD3055EDDA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84" y="4703964"/>
            <a:ext cx="3105355" cy="1232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629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>
            <a:extLst>
              <a:ext uri="{FF2B5EF4-FFF2-40B4-BE49-F238E27FC236}">
                <a16:creationId xmlns:a16="http://schemas.microsoft.com/office/drawing/2014/main" id="{403AB02F-CCB1-68BF-3CAB-E1597666B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445" y="13160"/>
            <a:ext cx="2285614" cy="3428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BFF60D-E554-6ADE-D5C5-93EF047D6C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65" t="18965" b="30564"/>
          <a:stretch/>
        </p:blipFill>
        <p:spPr bwMode="auto">
          <a:xfrm>
            <a:off x="8482810" y="3657599"/>
            <a:ext cx="3709190" cy="259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B81A5D3A-F42F-48D0-EC34-AFF9D01BE9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647"/>
          <a:stretch/>
        </p:blipFill>
        <p:spPr bwMode="auto">
          <a:xfrm>
            <a:off x="6231078" y="3103543"/>
            <a:ext cx="2915468" cy="3144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931679D0-B59F-89FD-FBDE-A4F077DB7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1058" y="0"/>
            <a:ext cx="3650942" cy="365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72E5128-278A-5AE9-8AEB-E3C8B8F44A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41"/>
          <a:stretch/>
        </p:blipFill>
        <p:spPr>
          <a:xfrm>
            <a:off x="-6626" y="6248400"/>
            <a:ext cx="12198626" cy="609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DA0269D-9B96-61B6-9ED5-77A0BFF10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2854" y="2247861"/>
            <a:ext cx="3125444" cy="208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FEBE271-A9C1-6BDE-6E59-2C42612619B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511" y="5830831"/>
            <a:ext cx="2103621" cy="835137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7108A01B-4D5D-233B-0B39-1BA6329DEC21}"/>
              </a:ext>
            </a:extLst>
          </p:cNvPr>
          <p:cNvSpPr txBox="1"/>
          <p:nvPr/>
        </p:nvSpPr>
        <p:spPr>
          <a:xfrm>
            <a:off x="118990" y="174646"/>
            <a:ext cx="599909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0" u="none" strike="noStrike" baseline="0" dirty="0">
                <a:solidFill>
                  <a:schemeClr val="bg1"/>
                </a:solidFill>
              </a:rPr>
              <a:t>LISTADO DE PROYECTOS  </a:t>
            </a:r>
          </a:p>
          <a:p>
            <a:r>
              <a:rPr lang="es-MX" sz="2000" b="1" dirty="0">
                <a:solidFill>
                  <a:schemeClr val="bg1"/>
                </a:solidFill>
              </a:rPr>
              <a:t>ECO-PROYECTOS ESTRATÉGICOS</a:t>
            </a:r>
          </a:p>
          <a:p>
            <a:endParaRPr lang="es-MX" sz="2000" b="1" dirty="0">
              <a:solidFill>
                <a:schemeClr val="bg1"/>
              </a:solidFill>
            </a:endParaRPr>
          </a:p>
          <a:p>
            <a:r>
              <a:rPr lang="es-MX" sz="2000" b="1" dirty="0">
                <a:solidFill>
                  <a:schemeClr val="bg1"/>
                </a:solidFill>
              </a:rPr>
              <a:t>ROL TURÍSTICO SOSTENIBLE</a:t>
            </a:r>
          </a:p>
          <a:p>
            <a:endParaRPr lang="es-MX" sz="2000" b="1" dirty="0">
              <a:solidFill>
                <a:schemeClr val="bg1"/>
              </a:solidFill>
            </a:endParaRPr>
          </a:p>
          <a:p>
            <a:pPr marL="342900" indent="-342900">
              <a:buFontTx/>
              <a:buChar char="-"/>
            </a:pPr>
            <a:r>
              <a:rPr lang="es-MX" sz="2000" dirty="0">
                <a:solidFill>
                  <a:schemeClr val="bg1"/>
                </a:solidFill>
              </a:rPr>
              <a:t>Creación de Reservas Naturales con posibilidades de incorporar actividades de interés general.</a:t>
            </a:r>
          </a:p>
          <a:p>
            <a:endParaRPr lang="es-MX" sz="2000" dirty="0">
              <a:solidFill>
                <a:schemeClr val="bg1"/>
              </a:solidFill>
            </a:endParaRPr>
          </a:p>
          <a:p>
            <a:pPr marL="342900" indent="-342900">
              <a:buFontTx/>
              <a:buChar char="-"/>
            </a:pPr>
            <a:r>
              <a:rPr lang="es-MX" sz="2000" dirty="0">
                <a:solidFill>
                  <a:schemeClr val="bg1"/>
                </a:solidFill>
              </a:rPr>
              <a:t>Creación de Reservas Culturales explotando el Origen del pueblo y los hallazgos paleontológicos y arqueológicos</a:t>
            </a:r>
          </a:p>
          <a:p>
            <a:endParaRPr lang="es-MX" sz="2000" dirty="0">
              <a:solidFill>
                <a:schemeClr val="bg1"/>
              </a:solidFill>
            </a:endParaRPr>
          </a:p>
          <a:p>
            <a:pPr marL="342900" indent="-342900">
              <a:buFontTx/>
              <a:buChar char="-"/>
            </a:pPr>
            <a:r>
              <a:rPr lang="es-MX" sz="2000" dirty="0">
                <a:solidFill>
                  <a:schemeClr val="bg1"/>
                </a:solidFill>
              </a:rPr>
              <a:t>Estimulación de actividades turísticas al aire libre, senderismo, avistaje de aves, contemplación del paisaje.</a:t>
            </a:r>
          </a:p>
          <a:p>
            <a:endParaRPr lang="es-MX" sz="2000" dirty="0">
              <a:solidFill>
                <a:schemeClr val="bg1"/>
              </a:solidFill>
            </a:endParaRPr>
          </a:p>
          <a:p>
            <a:pPr marL="342900" indent="-342900">
              <a:buFontTx/>
              <a:buChar char="-"/>
            </a:pPr>
            <a:r>
              <a:rPr lang="es-MX" sz="2000" dirty="0">
                <a:solidFill>
                  <a:schemeClr val="bg1"/>
                </a:solidFill>
              </a:rPr>
              <a:t>Rescate de las fiestas populares – culturales. Revalorización y Nuevas propuestas</a:t>
            </a:r>
          </a:p>
          <a:p>
            <a:endParaRPr lang="es-MX" sz="2000" b="1" dirty="0">
              <a:solidFill>
                <a:schemeClr val="bg1"/>
              </a:solidFill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EF992C87-ECB3-5D60-A66E-80588F682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1015" y="1338669"/>
            <a:ext cx="1914964" cy="2729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5954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13773E0C-B758-232B-4897-ED7566E7DA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41"/>
          <a:stretch/>
        </p:blipFill>
        <p:spPr>
          <a:xfrm>
            <a:off x="-6626" y="6248400"/>
            <a:ext cx="12198626" cy="6096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5A18CE5-C05F-EAE2-008D-82C4C6E1B00A}"/>
              </a:ext>
            </a:extLst>
          </p:cNvPr>
          <p:cNvSpPr txBox="1"/>
          <p:nvPr/>
        </p:nvSpPr>
        <p:spPr>
          <a:xfrm>
            <a:off x="12397770" y="340944"/>
            <a:ext cx="4484159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i="0" u="none" strike="noStrike" baseline="0" dirty="0">
                <a:solidFill>
                  <a:schemeClr val="bg1"/>
                </a:solidFill>
              </a:rPr>
              <a:t>A.N.P</a:t>
            </a:r>
          </a:p>
          <a:p>
            <a:endParaRPr lang="es-AR" sz="2000" b="1" dirty="0">
              <a:solidFill>
                <a:schemeClr val="bg1"/>
              </a:solidFill>
            </a:endParaRPr>
          </a:p>
          <a:p>
            <a:endParaRPr lang="es-AR" sz="2000" b="1" i="0" u="none" strike="noStrike" baseline="0" dirty="0">
              <a:solidFill>
                <a:schemeClr val="bg1"/>
              </a:solidFill>
            </a:endParaRPr>
          </a:p>
          <a:p>
            <a:r>
              <a:rPr lang="es-AR" sz="2000" b="1" dirty="0">
                <a:solidFill>
                  <a:schemeClr val="bg1"/>
                </a:solidFill>
              </a:rPr>
              <a:t>COSTANERAS NUEVAS</a:t>
            </a:r>
          </a:p>
          <a:p>
            <a:endParaRPr lang="es-AR" sz="2000" b="1" i="0" u="none" strike="noStrike" baseline="0" dirty="0">
              <a:solidFill>
                <a:schemeClr val="bg1"/>
              </a:solidFill>
            </a:endParaRPr>
          </a:p>
          <a:p>
            <a:r>
              <a:rPr lang="es-AR" sz="2000" b="1" i="0" u="none" strike="noStrike" baseline="0" dirty="0">
                <a:solidFill>
                  <a:schemeClr val="bg1"/>
                </a:solidFill>
              </a:rPr>
              <a:t>NONO MI TIERRA</a:t>
            </a:r>
          </a:p>
          <a:p>
            <a:endParaRPr lang="es-AR" sz="2000" b="1" dirty="0">
              <a:solidFill>
                <a:schemeClr val="bg1"/>
              </a:solidFill>
            </a:endParaRPr>
          </a:p>
          <a:p>
            <a:r>
              <a:rPr lang="es-AR" sz="2000" b="1" i="0" u="none" strike="noStrike" baseline="0" dirty="0">
                <a:solidFill>
                  <a:schemeClr val="bg1"/>
                </a:solidFill>
              </a:rPr>
              <a:t>EQUIP. COMUNITARIO EN LOT</a:t>
            </a:r>
            <a:r>
              <a:rPr lang="es-AR" sz="2000" b="1" dirty="0">
                <a:solidFill>
                  <a:schemeClr val="bg1"/>
                </a:solidFill>
              </a:rPr>
              <a:t>EOS</a:t>
            </a:r>
            <a:endParaRPr lang="es-AR" sz="2000" b="1" i="0" u="none" strike="noStrike" baseline="0" dirty="0">
              <a:solidFill>
                <a:schemeClr val="bg1"/>
              </a:solidFill>
            </a:endParaRPr>
          </a:p>
          <a:p>
            <a:endParaRPr lang="es-AR" sz="2000" b="1" dirty="0">
              <a:solidFill>
                <a:schemeClr val="bg1"/>
              </a:solidFill>
            </a:endParaRPr>
          </a:p>
          <a:p>
            <a:endParaRPr lang="es-AR" sz="2000" b="1" i="0" u="none" strike="noStrike" baseline="0" dirty="0">
              <a:solidFill>
                <a:schemeClr val="bg1"/>
              </a:solidFill>
            </a:endParaRPr>
          </a:p>
          <a:p>
            <a:endParaRPr lang="es-AR" sz="2000" b="1" dirty="0">
              <a:solidFill>
                <a:schemeClr val="bg1"/>
              </a:solidFill>
            </a:endParaRPr>
          </a:p>
          <a:p>
            <a:endParaRPr lang="es-AR" sz="2000" b="1" i="0" u="none" strike="noStrike" baseline="0" dirty="0">
              <a:solidFill>
                <a:schemeClr val="bg1"/>
              </a:solidFill>
            </a:endParaRPr>
          </a:p>
          <a:p>
            <a:r>
              <a:rPr lang="es-AR" sz="2000" b="1" dirty="0">
                <a:solidFill>
                  <a:schemeClr val="bg1"/>
                </a:solidFill>
              </a:rPr>
              <a:t>CTO SAN HUBERTO</a:t>
            </a:r>
          </a:p>
          <a:p>
            <a:endParaRPr lang="es-AR" sz="2000" b="1" dirty="0">
              <a:solidFill>
                <a:schemeClr val="bg1"/>
              </a:solidFill>
            </a:endParaRPr>
          </a:p>
          <a:p>
            <a:r>
              <a:rPr lang="es-AR" sz="2000" b="1" dirty="0">
                <a:solidFill>
                  <a:schemeClr val="bg1"/>
                </a:solidFill>
              </a:rPr>
              <a:t>COLECTORA – CORREDOR COMERCIAL</a:t>
            </a:r>
          </a:p>
          <a:p>
            <a:endParaRPr lang="es-AR" sz="2000" b="1" dirty="0">
              <a:solidFill>
                <a:schemeClr val="bg1"/>
              </a:solidFill>
            </a:endParaRPr>
          </a:p>
          <a:p>
            <a:endParaRPr lang="es-AR" sz="2000" b="1" dirty="0">
              <a:solidFill>
                <a:schemeClr val="bg1"/>
              </a:solidFill>
            </a:endParaRPr>
          </a:p>
          <a:p>
            <a:endParaRPr lang="es-AR" sz="2000" b="1" dirty="0">
              <a:solidFill>
                <a:schemeClr val="bg1"/>
              </a:solidFill>
            </a:endParaRPr>
          </a:p>
          <a:p>
            <a:r>
              <a:rPr lang="es-AR" sz="2000" b="1" dirty="0">
                <a:solidFill>
                  <a:schemeClr val="bg1"/>
                </a:solidFill>
              </a:rPr>
              <a:t>ALIANZAS ESTRATEGICAS COMERCIOS</a:t>
            </a:r>
            <a:endParaRPr lang="es-AR" sz="2400" b="1" dirty="0">
              <a:solidFill>
                <a:schemeClr val="bg1"/>
              </a:solidFill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CE9AD66-E5F7-F205-7046-ABC3440EAFB5}"/>
              </a:ext>
            </a:extLst>
          </p:cNvPr>
          <p:cNvSpPr txBox="1"/>
          <p:nvPr/>
        </p:nvSpPr>
        <p:spPr>
          <a:xfrm>
            <a:off x="5186290" y="10744"/>
            <a:ext cx="700571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i="0" u="none" strike="noStrike" baseline="0" dirty="0">
                <a:solidFill>
                  <a:schemeClr val="bg1"/>
                </a:solidFill>
              </a:rPr>
              <a:t>LISTADO DE PROYECTOS</a:t>
            </a:r>
            <a:r>
              <a:rPr lang="es-MX" b="1" dirty="0">
                <a:solidFill>
                  <a:schemeClr val="bg1"/>
                </a:solidFill>
              </a:rPr>
              <a:t> NECESARIOS</a:t>
            </a:r>
          </a:p>
          <a:p>
            <a:r>
              <a:rPr lang="es-MX" b="1" dirty="0">
                <a:solidFill>
                  <a:schemeClr val="bg1"/>
                </a:solidFill>
              </a:rPr>
              <a:t>USOS DE SUELO:</a:t>
            </a:r>
          </a:p>
          <a:p>
            <a:r>
              <a:rPr lang="es-MX" b="1" dirty="0">
                <a:solidFill>
                  <a:schemeClr val="bg1"/>
                </a:solidFill>
              </a:rPr>
              <a:t>RESIDENCIAL</a:t>
            </a:r>
          </a:p>
          <a:p>
            <a:pPr marL="342900" indent="-342900">
              <a:buFontTx/>
              <a:buChar char="-"/>
            </a:pPr>
            <a:r>
              <a:rPr lang="es-MX" dirty="0">
                <a:solidFill>
                  <a:schemeClr val="bg1"/>
                </a:solidFill>
              </a:rPr>
              <a:t>Generación de un banco de tierras y creación de planes de vivienda para jóvenes familias locales.</a:t>
            </a:r>
          </a:p>
          <a:p>
            <a:pPr marL="342900" indent="-342900">
              <a:buFontTx/>
              <a:buChar char="-"/>
            </a:pPr>
            <a:r>
              <a:rPr lang="es-MX" dirty="0">
                <a:solidFill>
                  <a:schemeClr val="bg1"/>
                </a:solidFill>
              </a:rPr>
              <a:t>Dotación  de infraestructura faltante en zonas céntricas consolidadas y a consolidar.</a:t>
            </a:r>
          </a:p>
          <a:p>
            <a:r>
              <a:rPr lang="es-MX" b="1" dirty="0">
                <a:solidFill>
                  <a:schemeClr val="bg1"/>
                </a:solidFill>
              </a:rPr>
              <a:t>RURAL</a:t>
            </a:r>
          </a:p>
          <a:p>
            <a:pPr marL="342900" indent="-342900">
              <a:buFontTx/>
              <a:buChar char="-"/>
            </a:pPr>
            <a:r>
              <a:rPr lang="es-MX" dirty="0">
                <a:solidFill>
                  <a:schemeClr val="bg1"/>
                </a:solidFill>
              </a:rPr>
              <a:t>Potenciación de nuevas actividades evitando las de carácter inmobiliario.</a:t>
            </a:r>
          </a:p>
          <a:p>
            <a:pPr marL="342900" indent="-342900">
              <a:buFontTx/>
              <a:buChar char="-"/>
            </a:pPr>
            <a:r>
              <a:rPr lang="es-MX" dirty="0">
                <a:solidFill>
                  <a:schemeClr val="bg1"/>
                </a:solidFill>
              </a:rPr>
              <a:t>Protección a las familias que basan su economía en proyectos agroecológicos.</a:t>
            </a:r>
          </a:p>
          <a:p>
            <a:r>
              <a:rPr lang="es-MX" b="1" dirty="0">
                <a:solidFill>
                  <a:schemeClr val="bg1"/>
                </a:solidFill>
              </a:rPr>
              <a:t>INDUSTRIAL</a:t>
            </a:r>
          </a:p>
          <a:p>
            <a:pPr marL="342900" indent="-342900">
              <a:buFontTx/>
              <a:buChar char="-"/>
            </a:pPr>
            <a:r>
              <a:rPr lang="es-MX" dirty="0">
                <a:solidFill>
                  <a:schemeClr val="bg1"/>
                </a:solidFill>
              </a:rPr>
              <a:t>Creación de un polo industrial limpio, puerto seco aprovechando la posición estratégica en el corredor.</a:t>
            </a:r>
          </a:p>
          <a:p>
            <a:pPr marL="342900" indent="-342900">
              <a:buFontTx/>
              <a:buChar char="-"/>
            </a:pPr>
            <a:r>
              <a:rPr lang="es-MX" dirty="0">
                <a:solidFill>
                  <a:schemeClr val="bg1"/>
                </a:solidFill>
              </a:rPr>
              <a:t>Fortalecer pequeñas industrias como cooperativas de producción local para el abastecimiento regional.</a:t>
            </a:r>
          </a:p>
          <a:p>
            <a:r>
              <a:rPr lang="es-MX" b="1" dirty="0">
                <a:solidFill>
                  <a:schemeClr val="bg1"/>
                </a:solidFill>
              </a:rPr>
              <a:t>COMERCIAL</a:t>
            </a:r>
          </a:p>
          <a:p>
            <a:pPr marL="342900" indent="-342900">
              <a:buFontTx/>
              <a:buChar char="-"/>
            </a:pPr>
            <a:r>
              <a:rPr lang="es-MX" dirty="0">
                <a:solidFill>
                  <a:schemeClr val="bg1"/>
                </a:solidFill>
              </a:rPr>
              <a:t>Ensanche de veredas en calle céntricas comerciales</a:t>
            </a:r>
          </a:p>
          <a:p>
            <a:pPr marL="342900" indent="-342900">
              <a:buFontTx/>
              <a:buChar char="-"/>
            </a:pPr>
            <a:r>
              <a:rPr lang="es-MX" dirty="0">
                <a:solidFill>
                  <a:schemeClr val="bg1"/>
                </a:solidFill>
              </a:rPr>
              <a:t>Generación de peatonales o vehiculares restringidas comerciales</a:t>
            </a:r>
          </a:p>
          <a:p>
            <a:pPr marL="342900" indent="-342900">
              <a:buFontTx/>
              <a:buChar char="-"/>
            </a:pPr>
            <a:r>
              <a:rPr lang="es-MX" dirty="0">
                <a:solidFill>
                  <a:schemeClr val="bg1"/>
                </a:solidFill>
              </a:rPr>
              <a:t>Nuevas propuestas de interacción publico-privadas en festivales y fiestas del pueblo.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E193857-9FBF-10C8-1F60-9B9C30920B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218" t="18053" r="8125" b="11092"/>
          <a:stretch/>
        </p:blipFill>
        <p:spPr>
          <a:xfrm>
            <a:off x="-37597" y="-17801"/>
            <a:ext cx="5088457" cy="2452400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A3BC5EB1-535E-0F3B-9F5F-A9FFA334D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698" y="2294899"/>
            <a:ext cx="5088457" cy="338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TO - Comunidad Trabajo Organización | Nono">
            <a:extLst>
              <a:ext uri="{FF2B5EF4-FFF2-40B4-BE49-F238E27FC236}">
                <a16:creationId xmlns:a16="http://schemas.microsoft.com/office/drawing/2014/main" id="{C2FE2A1D-6537-2B30-6449-6798C50D3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28" y="2411506"/>
            <a:ext cx="1680201" cy="168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3D2D4B5-8DF2-B95D-5D17-BCD92FDA29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26" t="47950"/>
          <a:stretch/>
        </p:blipFill>
        <p:spPr>
          <a:xfrm>
            <a:off x="800100" y="4335997"/>
            <a:ext cx="4250760" cy="190480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FFCC8E1-AF68-7232-4D65-55118D927AA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2" t="29398" r="25513" b="21276"/>
          <a:stretch/>
        </p:blipFill>
        <p:spPr>
          <a:xfrm>
            <a:off x="-24898" y="4146938"/>
            <a:ext cx="2806197" cy="2119263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530E2F83-4F2E-A3CB-302A-94425DE8E8D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99"/>
          <a:stretch/>
        </p:blipFill>
        <p:spPr>
          <a:xfrm>
            <a:off x="-38100" y="-17801"/>
            <a:ext cx="2403056" cy="2399476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B440C6FA-FE85-2B4A-5BA7-7128D0EBC31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511" y="5830831"/>
            <a:ext cx="2103621" cy="835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7708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70CE7B74-89C6-D3BC-1CFF-1AEC247DE2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000" y="-8734"/>
            <a:ext cx="3791356" cy="575768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6758886-5261-B5E9-72FB-C76115976D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715" y="3963968"/>
            <a:ext cx="4061211" cy="228443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808142C-4B97-AAFA-1DD4-D6B8FE87F1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41"/>
          <a:stretch/>
        </p:blipFill>
        <p:spPr>
          <a:xfrm>
            <a:off x="-6626" y="6248400"/>
            <a:ext cx="12198626" cy="6096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CE9AD66-E5F7-F205-7046-ABC3440EAFB5}"/>
              </a:ext>
            </a:extLst>
          </p:cNvPr>
          <p:cNvSpPr txBox="1"/>
          <p:nvPr/>
        </p:nvSpPr>
        <p:spPr>
          <a:xfrm>
            <a:off x="96901" y="10744"/>
            <a:ext cx="9412609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0" u="none" strike="noStrike" baseline="0" dirty="0">
                <a:solidFill>
                  <a:schemeClr val="bg1"/>
                </a:solidFill>
              </a:rPr>
              <a:t>LISTADO DE PROYECTOS  </a:t>
            </a:r>
          </a:p>
          <a:p>
            <a:r>
              <a:rPr lang="es-MX" sz="2000" b="1" dirty="0">
                <a:solidFill>
                  <a:schemeClr val="bg1"/>
                </a:solidFill>
              </a:rPr>
              <a:t>PROYECTOS NECESARIOS</a:t>
            </a:r>
          </a:p>
          <a:p>
            <a:endParaRPr lang="es-MX" sz="2000" b="1" dirty="0">
              <a:solidFill>
                <a:schemeClr val="bg1"/>
              </a:solidFill>
            </a:endParaRPr>
          </a:p>
          <a:p>
            <a:r>
              <a:rPr lang="es-MX" sz="2000" b="1" dirty="0">
                <a:solidFill>
                  <a:schemeClr val="bg1"/>
                </a:solidFill>
              </a:rPr>
              <a:t>SOPORTE NATURAL</a:t>
            </a:r>
          </a:p>
          <a:p>
            <a:pPr marL="342900" indent="-342900">
              <a:buFontTx/>
              <a:buChar char="-"/>
            </a:pPr>
            <a:r>
              <a:rPr lang="es-MX" sz="2000" dirty="0">
                <a:solidFill>
                  <a:schemeClr val="bg1"/>
                </a:solidFill>
              </a:rPr>
              <a:t>Protección de la flora y la fauna autóctonas.</a:t>
            </a:r>
          </a:p>
          <a:p>
            <a:pPr marL="342900" indent="-342900">
              <a:buFontTx/>
              <a:buChar char="-"/>
            </a:pPr>
            <a:r>
              <a:rPr lang="es-MX" sz="2000" dirty="0">
                <a:solidFill>
                  <a:schemeClr val="bg1"/>
                </a:solidFill>
              </a:rPr>
              <a:t>Protección de zonas con pendientes y escorrentías.</a:t>
            </a:r>
          </a:p>
          <a:p>
            <a:pPr marL="342900" indent="-342900">
              <a:buFontTx/>
              <a:buChar char="-"/>
            </a:pPr>
            <a:r>
              <a:rPr lang="es-MX" sz="2000" dirty="0">
                <a:solidFill>
                  <a:schemeClr val="bg1"/>
                </a:solidFill>
              </a:rPr>
              <a:t>Recuperación de los márgenes de los ríos y </a:t>
            </a:r>
            <a:r>
              <a:rPr lang="es-MX" sz="2000" dirty="0" err="1">
                <a:solidFill>
                  <a:schemeClr val="bg1"/>
                </a:solidFill>
              </a:rPr>
              <a:t>perilago</a:t>
            </a:r>
            <a:r>
              <a:rPr lang="es-MX" sz="20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s-MX" sz="2000" dirty="0">
                <a:solidFill>
                  <a:schemeClr val="bg1"/>
                </a:solidFill>
              </a:rPr>
              <a:t>Recuperación del Cauce de los ríos.</a:t>
            </a:r>
          </a:p>
          <a:p>
            <a:r>
              <a:rPr lang="es-MX" sz="2000" b="1" dirty="0">
                <a:solidFill>
                  <a:schemeClr val="bg1"/>
                </a:solidFill>
              </a:rPr>
              <a:t>EQUIPAMIENTO</a:t>
            </a:r>
          </a:p>
          <a:p>
            <a:pPr marL="342900" indent="-342900">
              <a:buFontTx/>
              <a:buChar char="-"/>
            </a:pPr>
            <a:r>
              <a:rPr lang="es-MX" sz="2000" dirty="0">
                <a:solidFill>
                  <a:schemeClr val="bg1"/>
                </a:solidFill>
              </a:rPr>
              <a:t>Nuevo edificio para la comisaría</a:t>
            </a:r>
          </a:p>
          <a:p>
            <a:pPr marL="342900" indent="-342900">
              <a:buFontTx/>
              <a:buChar char="-"/>
            </a:pPr>
            <a:r>
              <a:rPr lang="es-MX" sz="2000" dirty="0">
                <a:solidFill>
                  <a:schemeClr val="bg1"/>
                </a:solidFill>
              </a:rPr>
              <a:t>Readecuación de la sede policial para Cultura</a:t>
            </a:r>
          </a:p>
          <a:p>
            <a:pPr marL="342900" indent="-342900">
              <a:buFontTx/>
              <a:buChar char="-"/>
            </a:pPr>
            <a:r>
              <a:rPr lang="es-MX" sz="2000" dirty="0">
                <a:solidFill>
                  <a:schemeClr val="bg1"/>
                </a:solidFill>
              </a:rPr>
              <a:t>Nuevo Cuartel de Bomberos</a:t>
            </a:r>
          </a:p>
          <a:p>
            <a:pPr marL="342900" indent="-342900">
              <a:buFontTx/>
              <a:buChar char="-"/>
            </a:pPr>
            <a:r>
              <a:rPr lang="es-MX" sz="2000" dirty="0">
                <a:solidFill>
                  <a:schemeClr val="bg1"/>
                </a:solidFill>
              </a:rPr>
              <a:t>Ampliar sede Municipal + Nueva Cara</a:t>
            </a:r>
          </a:p>
          <a:p>
            <a:pPr marL="342900" indent="-342900">
              <a:buFontTx/>
              <a:buChar char="-"/>
            </a:pPr>
            <a:r>
              <a:rPr lang="es-MX" sz="2000" dirty="0">
                <a:solidFill>
                  <a:schemeClr val="bg1"/>
                </a:solidFill>
              </a:rPr>
              <a:t>Playón Polideportivo cubierto</a:t>
            </a:r>
          </a:p>
          <a:p>
            <a:pPr marL="342900" indent="-342900">
              <a:buFontTx/>
              <a:buChar char="-"/>
            </a:pPr>
            <a:r>
              <a:rPr lang="es-MX" sz="2000" dirty="0">
                <a:solidFill>
                  <a:schemeClr val="bg1"/>
                </a:solidFill>
              </a:rPr>
              <a:t>Nueva propuesta educativa en zona IPEM</a:t>
            </a:r>
          </a:p>
          <a:p>
            <a:pPr marL="342900" indent="-342900">
              <a:buFontTx/>
              <a:buChar char="-"/>
            </a:pPr>
            <a:r>
              <a:rPr lang="es-MX" sz="2000" dirty="0">
                <a:solidFill>
                  <a:schemeClr val="bg1"/>
                </a:solidFill>
              </a:rPr>
              <a:t>Ampliación sedes Acción Social y Dispensario</a:t>
            </a:r>
          </a:p>
          <a:p>
            <a:r>
              <a:rPr lang="es-MX" sz="2000" b="1" dirty="0">
                <a:solidFill>
                  <a:schemeClr val="bg1"/>
                </a:solidFill>
              </a:rPr>
              <a:t>ESPACIOS VERDES</a:t>
            </a:r>
          </a:p>
          <a:p>
            <a:pPr marL="342900" indent="-342900">
              <a:buFontTx/>
              <a:buChar char="-"/>
            </a:pPr>
            <a:r>
              <a:rPr lang="es-MX" sz="2000" dirty="0">
                <a:solidFill>
                  <a:schemeClr val="bg1"/>
                </a:solidFill>
              </a:rPr>
              <a:t>Reforestación de vías principales y secundarias</a:t>
            </a:r>
          </a:p>
          <a:p>
            <a:pPr marL="342900" indent="-342900">
              <a:buFontTx/>
              <a:buChar char="-"/>
            </a:pPr>
            <a:r>
              <a:rPr lang="es-MX" sz="2000" dirty="0">
                <a:solidFill>
                  <a:schemeClr val="bg1"/>
                </a:solidFill>
              </a:rPr>
              <a:t>Generación de nuevas plazas </a:t>
            </a:r>
          </a:p>
          <a:p>
            <a:pPr marL="342900" indent="-342900">
              <a:buFontTx/>
              <a:buChar char="-"/>
            </a:pPr>
            <a:r>
              <a:rPr lang="es-MX" sz="2000" dirty="0">
                <a:solidFill>
                  <a:schemeClr val="bg1"/>
                </a:solidFill>
              </a:rPr>
              <a:t>Creación de parques lineales aprovechando costaneras, </a:t>
            </a:r>
            <a:r>
              <a:rPr lang="es-MX" sz="2000" dirty="0" err="1">
                <a:solidFill>
                  <a:schemeClr val="bg1"/>
                </a:solidFill>
              </a:rPr>
              <a:t>perilago</a:t>
            </a:r>
            <a:r>
              <a:rPr lang="es-MX" sz="2000" dirty="0">
                <a:solidFill>
                  <a:schemeClr val="bg1"/>
                </a:solidFill>
              </a:rPr>
              <a:t> y zonas inundables</a:t>
            </a:r>
          </a:p>
          <a:p>
            <a:endParaRPr lang="es-MX" sz="2000" b="1" dirty="0">
              <a:solidFill>
                <a:schemeClr val="bg1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57F0A8E-7C51-458C-08C4-518EEE0284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511" y="5830831"/>
            <a:ext cx="2103621" cy="835137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01EAB39-8E85-64AD-F3EE-0C197A7A9A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40" t="20377" r="6593" b="51804"/>
          <a:stretch/>
        </p:blipFill>
        <p:spPr>
          <a:xfrm>
            <a:off x="8277132" y="-21434"/>
            <a:ext cx="3924737" cy="184351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3CD1D42-ABB6-5DC1-8B48-B5EE837F987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8145" y="1701800"/>
            <a:ext cx="3353855" cy="25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275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F860F23-FBA4-7203-FA62-325E62A4F7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0"/>
            <a:ext cx="7299445" cy="624852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08864BA-BE9B-4066-0C6A-29D41A214F7F}"/>
              </a:ext>
            </a:extLst>
          </p:cNvPr>
          <p:cNvSpPr txBox="1"/>
          <p:nvPr/>
        </p:nvSpPr>
        <p:spPr>
          <a:xfrm>
            <a:off x="6241955" y="461872"/>
            <a:ext cx="5683345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AR" sz="2000" b="1" i="0" u="none" strike="noStrike" baseline="0" dirty="0">
                <a:solidFill>
                  <a:schemeClr val="bg1"/>
                </a:solidFill>
              </a:rPr>
              <a:t>MUCHO MAS QUE UN C</a:t>
            </a:r>
            <a:r>
              <a:rPr lang="es-AR" sz="2000" b="1" dirty="0">
                <a:solidFill>
                  <a:schemeClr val="bg1"/>
                </a:solidFill>
              </a:rPr>
              <a:t>Ó</a:t>
            </a:r>
            <a:r>
              <a:rPr lang="es-AR" sz="2000" b="1" i="0" u="none" strike="noStrike" baseline="0" dirty="0">
                <a:solidFill>
                  <a:schemeClr val="bg1"/>
                </a:solidFill>
              </a:rPr>
              <a:t>DIGO DE EDIFICACIÓN</a:t>
            </a:r>
          </a:p>
          <a:p>
            <a:pPr algn="r"/>
            <a:endParaRPr lang="es-AR" sz="2000" b="1" dirty="0">
              <a:solidFill>
                <a:schemeClr val="bg1"/>
              </a:solidFill>
            </a:endParaRPr>
          </a:p>
          <a:p>
            <a:pPr algn="r"/>
            <a:r>
              <a:rPr lang="es-AR" sz="2000" b="1" dirty="0">
                <a:solidFill>
                  <a:schemeClr val="bg1"/>
                </a:solidFill>
              </a:rPr>
              <a:t>ES UN PLAN DE GESTIÓN</a:t>
            </a:r>
          </a:p>
          <a:p>
            <a:pPr algn="r"/>
            <a:endParaRPr lang="es-AR" sz="2000" b="1" dirty="0">
              <a:solidFill>
                <a:schemeClr val="bg1"/>
              </a:solidFill>
            </a:endParaRPr>
          </a:p>
          <a:p>
            <a:pPr algn="r"/>
            <a:r>
              <a:rPr lang="es-AR" sz="2000" b="1" i="0" u="none" strike="noStrike" baseline="0" dirty="0">
                <a:solidFill>
                  <a:schemeClr val="bg1"/>
                </a:solidFill>
              </a:rPr>
              <a:t>LINEAMIENTOS DE GESTIÓN</a:t>
            </a:r>
          </a:p>
          <a:p>
            <a:pPr algn="r"/>
            <a:endParaRPr lang="es-AR" sz="2000" b="1" dirty="0">
              <a:solidFill>
                <a:schemeClr val="bg1"/>
              </a:solidFill>
            </a:endParaRPr>
          </a:p>
          <a:p>
            <a:pPr algn="r"/>
            <a:r>
              <a:rPr lang="es-AR" sz="2000" b="1" i="0" u="none" strike="noStrike" baseline="0" dirty="0">
                <a:solidFill>
                  <a:schemeClr val="bg1"/>
                </a:solidFill>
              </a:rPr>
              <a:t>PROYECTAR A </a:t>
            </a:r>
          </a:p>
          <a:p>
            <a:pPr algn="r"/>
            <a:r>
              <a:rPr lang="es-AR" sz="2000" b="1" i="0" u="none" strike="noStrike" baseline="0" dirty="0">
                <a:solidFill>
                  <a:schemeClr val="bg1"/>
                </a:solidFill>
              </a:rPr>
              <a:t>CORTO – MEDIANO - LARGO PLAZO</a:t>
            </a:r>
          </a:p>
          <a:p>
            <a:pPr algn="r"/>
            <a:endParaRPr lang="es-AR" sz="2000" b="1" i="0" u="none" strike="noStrike" baseline="0" dirty="0">
              <a:solidFill>
                <a:schemeClr val="bg1"/>
              </a:solidFill>
            </a:endParaRPr>
          </a:p>
          <a:p>
            <a:pPr algn="r"/>
            <a:r>
              <a:rPr lang="es-AR" sz="2000" b="1" i="0" u="none" strike="noStrike" baseline="0" dirty="0">
                <a:solidFill>
                  <a:schemeClr val="bg1"/>
                </a:solidFill>
              </a:rPr>
              <a:t>EXCEDE UNA GESTIÓN</a:t>
            </a:r>
          </a:p>
          <a:p>
            <a:pPr algn="r"/>
            <a:endParaRPr lang="es-AR" sz="2000" b="1" dirty="0">
              <a:solidFill>
                <a:schemeClr val="bg1"/>
              </a:solidFill>
            </a:endParaRPr>
          </a:p>
          <a:p>
            <a:pPr algn="r"/>
            <a:r>
              <a:rPr lang="es-AR" sz="2000" b="1" i="0" u="none" strike="noStrike" baseline="0" dirty="0">
                <a:solidFill>
                  <a:schemeClr val="bg1"/>
                </a:solidFill>
              </a:rPr>
              <a:t>CAMPAÑA</a:t>
            </a:r>
          </a:p>
          <a:p>
            <a:pPr algn="r"/>
            <a:endParaRPr lang="es-AR" sz="2000" b="1" i="0" u="none" strike="noStrike" baseline="0" dirty="0">
              <a:solidFill>
                <a:schemeClr val="bg1"/>
              </a:solidFill>
            </a:endParaRPr>
          </a:p>
          <a:p>
            <a:pPr algn="r"/>
            <a:endParaRPr lang="es-AR" sz="2000" b="1" dirty="0">
              <a:solidFill>
                <a:schemeClr val="bg1"/>
              </a:solidFill>
            </a:endParaRPr>
          </a:p>
          <a:p>
            <a:pPr algn="r"/>
            <a:r>
              <a:rPr lang="es-AR" sz="2000" b="1" dirty="0">
                <a:solidFill>
                  <a:schemeClr val="bg1"/>
                </a:solidFill>
              </a:rPr>
              <a:t>SIRVE PARA TOMAR DECISIONES </a:t>
            </a:r>
          </a:p>
          <a:p>
            <a:pPr algn="r"/>
            <a:endParaRPr lang="es-AR" sz="2000" b="1" dirty="0">
              <a:solidFill>
                <a:schemeClr val="bg1"/>
              </a:solidFill>
            </a:endParaRPr>
          </a:p>
          <a:p>
            <a:pPr algn="r"/>
            <a:r>
              <a:rPr lang="es-AR" sz="2000" b="1" dirty="0">
                <a:solidFill>
                  <a:schemeClr val="bg1"/>
                </a:solidFill>
              </a:rPr>
              <a:t>FACILITA LA TOMA DE DECISIONES</a:t>
            </a:r>
            <a:endParaRPr lang="es-AR" sz="2400" b="1" dirty="0">
              <a:solidFill>
                <a:schemeClr val="bg1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438D8F5-EECC-CB80-5538-5B9D9749A9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41"/>
          <a:stretch/>
        </p:blipFill>
        <p:spPr>
          <a:xfrm>
            <a:off x="-6626" y="6248400"/>
            <a:ext cx="12198626" cy="6096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ED759A4-188E-3FE8-45AA-AB8593A3ED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184" y="4665864"/>
            <a:ext cx="3105355" cy="1232824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C8516773-AF5F-B594-01A8-9EBEAAA2BF2A}"/>
              </a:ext>
            </a:extLst>
          </p:cNvPr>
          <p:cNvSpPr txBox="1"/>
          <p:nvPr/>
        </p:nvSpPr>
        <p:spPr>
          <a:xfrm>
            <a:off x="5076476" y="-74503"/>
            <a:ext cx="17471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i="0" dirty="0">
                <a:solidFill>
                  <a:schemeClr val="bg1"/>
                </a:solidFill>
                <a:effectLst/>
              </a:rPr>
              <a:t>POT</a:t>
            </a:r>
            <a:endParaRPr lang="es-AR" sz="6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2187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F860F23-FBA4-7203-FA62-325E62A4F7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0"/>
            <a:ext cx="7299445" cy="624852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438D8F5-EECC-CB80-5538-5B9D9749A9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41"/>
          <a:stretch/>
        </p:blipFill>
        <p:spPr>
          <a:xfrm>
            <a:off x="-6626" y="6248400"/>
            <a:ext cx="12198626" cy="6096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ED759A4-188E-3FE8-45AA-AB8593A3ED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184" y="4665864"/>
            <a:ext cx="3105355" cy="123282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5E45F89-3270-E4F1-3CEC-49584EB9C674}"/>
              </a:ext>
            </a:extLst>
          </p:cNvPr>
          <p:cNvSpPr txBox="1"/>
          <p:nvPr/>
        </p:nvSpPr>
        <p:spPr>
          <a:xfrm>
            <a:off x="7592206" y="851008"/>
            <a:ext cx="45997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4000" b="1" i="0" u="none" strike="noStrike" baseline="0" dirty="0">
                <a:solidFill>
                  <a:schemeClr val="bg1"/>
                </a:solidFill>
              </a:rPr>
              <a:t>…MUCHAS GRACIAS</a:t>
            </a:r>
            <a:endParaRPr lang="es-AR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984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05EBEBA-0085-42AD-838A-18281CF698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7" t="-1" r="26014" b="267"/>
          <a:stretch/>
        </p:blipFill>
        <p:spPr>
          <a:xfrm>
            <a:off x="6749143" y="-1"/>
            <a:ext cx="5442853" cy="685800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3A9AD33-444B-6BFE-0E0A-E2BA3B64B0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41"/>
          <a:stretch/>
        </p:blipFill>
        <p:spPr>
          <a:xfrm>
            <a:off x="-6626" y="6248400"/>
            <a:ext cx="12198626" cy="6096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A3726C97-B627-8A49-1B01-ABE683904CCC}"/>
              </a:ext>
            </a:extLst>
          </p:cNvPr>
          <p:cNvSpPr txBox="1"/>
          <p:nvPr/>
        </p:nvSpPr>
        <p:spPr>
          <a:xfrm>
            <a:off x="396105" y="649552"/>
            <a:ext cx="59288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i="0" dirty="0">
                <a:solidFill>
                  <a:schemeClr val="bg1"/>
                </a:solidFill>
                <a:effectLst/>
              </a:rPr>
              <a:t>Decisión Política</a:t>
            </a:r>
            <a:endParaRPr lang="es-AR" sz="4800" b="1" dirty="0">
              <a:solidFill>
                <a:schemeClr val="bg1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6FD1C57-E1B3-6358-0B5D-929048304440}"/>
              </a:ext>
            </a:extLst>
          </p:cNvPr>
          <p:cNvSpPr txBox="1"/>
          <p:nvPr/>
        </p:nvSpPr>
        <p:spPr>
          <a:xfrm>
            <a:off x="396105" y="2064749"/>
            <a:ext cx="59288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solidFill>
                  <a:schemeClr val="bg1"/>
                </a:solidFill>
              </a:rPr>
              <a:t>PLAN DE ORDENAMIENTO TERRITORIAL</a:t>
            </a:r>
          </a:p>
          <a:p>
            <a:pPr algn="ctr"/>
            <a:endParaRPr lang="es-MX" sz="4800" b="1" dirty="0">
              <a:solidFill>
                <a:schemeClr val="bg1"/>
              </a:solidFill>
            </a:endParaRPr>
          </a:p>
          <a:p>
            <a:pPr algn="ctr"/>
            <a:r>
              <a:rPr lang="es-MX" sz="3200" b="1" dirty="0">
                <a:solidFill>
                  <a:schemeClr val="bg1"/>
                </a:solidFill>
              </a:rPr>
              <a:t>ASUMIR PROS Y CONTRAS</a:t>
            </a:r>
            <a:endParaRPr lang="es-AR" sz="3200" b="1" dirty="0">
              <a:solidFill>
                <a:schemeClr val="bg1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60ED1DC-E02F-73D0-CE8E-7D029B0326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905" y="4957273"/>
            <a:ext cx="2083196" cy="82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69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26E26C5-42A7-4C6F-8600-D91E6E0ED1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41"/>
          <a:stretch/>
        </p:blipFill>
        <p:spPr>
          <a:xfrm>
            <a:off x="-6626" y="6248400"/>
            <a:ext cx="12198626" cy="6096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EB61F91-8DAD-9C91-CDAF-5DD5F64AE6BA}"/>
              </a:ext>
            </a:extLst>
          </p:cNvPr>
          <p:cNvSpPr txBox="1"/>
          <p:nvPr/>
        </p:nvSpPr>
        <p:spPr>
          <a:xfrm>
            <a:off x="5962404" y="649552"/>
            <a:ext cx="59288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i="0" dirty="0">
                <a:solidFill>
                  <a:schemeClr val="bg1"/>
                </a:solidFill>
                <a:effectLst/>
              </a:rPr>
              <a:t>Lineamientos de Gestión</a:t>
            </a:r>
            <a:endParaRPr lang="es-AR" sz="4800" b="1" dirty="0">
              <a:solidFill>
                <a:schemeClr val="bg1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47C17D5-D169-1EAC-A8A0-374A01A0EE84}"/>
              </a:ext>
            </a:extLst>
          </p:cNvPr>
          <p:cNvSpPr txBox="1"/>
          <p:nvPr/>
        </p:nvSpPr>
        <p:spPr>
          <a:xfrm>
            <a:off x="5962403" y="2452945"/>
            <a:ext cx="592881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solidFill>
                  <a:schemeClr val="bg1"/>
                </a:solidFill>
              </a:rPr>
              <a:t>PROYECTAR EL PUEBLO</a:t>
            </a:r>
          </a:p>
          <a:p>
            <a:pPr algn="ctr"/>
            <a:r>
              <a:rPr lang="es-MX" sz="3200" b="1" dirty="0">
                <a:solidFill>
                  <a:schemeClr val="bg1"/>
                </a:solidFill>
              </a:rPr>
              <a:t>DE ACUERDO A UN OBJETIVO</a:t>
            </a:r>
          </a:p>
          <a:p>
            <a:pPr algn="ctr"/>
            <a:endParaRPr lang="es-MX" sz="3200" b="1" dirty="0">
              <a:solidFill>
                <a:schemeClr val="bg1"/>
              </a:solidFill>
            </a:endParaRPr>
          </a:p>
          <a:p>
            <a:pPr algn="ctr"/>
            <a:r>
              <a:rPr lang="es-MX" sz="3200" b="1" dirty="0">
                <a:solidFill>
                  <a:schemeClr val="bg1"/>
                </a:solidFill>
              </a:rPr>
              <a:t>OBJETIVOS ALINEADOS AL ROL</a:t>
            </a:r>
          </a:p>
          <a:p>
            <a:pPr algn="ctr"/>
            <a:r>
              <a:rPr lang="es-MX" sz="3200" b="1" dirty="0">
                <a:solidFill>
                  <a:schemeClr val="bg1"/>
                </a:solidFill>
              </a:rPr>
              <a:t>DESEADO</a:t>
            </a:r>
            <a:endParaRPr lang="es-AR" sz="3200" b="1" dirty="0">
              <a:solidFill>
                <a:schemeClr val="bg1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AD270A7-2257-4AC0-3A9E-27051B815D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292" y="5241223"/>
            <a:ext cx="1781355" cy="707197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7C409197-16AE-92DA-0E44-256FD9E54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208" b="22128"/>
          <a:stretch/>
        </p:blipFill>
        <p:spPr>
          <a:xfrm>
            <a:off x="-6627" y="1"/>
            <a:ext cx="5969031" cy="624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42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FFEF5B28-B964-DD95-54E3-C497D4DF88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0" r="34361"/>
          <a:stretch/>
        </p:blipFill>
        <p:spPr>
          <a:xfrm>
            <a:off x="6901984" y="1"/>
            <a:ext cx="5292394" cy="6333598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0BD7208E-31C6-2590-20B2-C536E24E9456}"/>
              </a:ext>
            </a:extLst>
          </p:cNvPr>
          <p:cNvSpPr txBox="1"/>
          <p:nvPr/>
        </p:nvSpPr>
        <p:spPr>
          <a:xfrm>
            <a:off x="262331" y="546173"/>
            <a:ext cx="6399725" cy="60631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419" sz="2000" b="1" i="0" u="none" strike="noStrike" baseline="0" dirty="0">
                <a:solidFill>
                  <a:schemeClr val="bg1"/>
                </a:solidFill>
              </a:rPr>
              <a:t>ROL ACTUAL A POTENCIAR (2012)</a:t>
            </a:r>
          </a:p>
          <a:p>
            <a:endParaRPr lang="es-419" sz="2000" i="0" u="none" strike="noStrike" baseline="0" dirty="0">
              <a:solidFill>
                <a:schemeClr val="bg1"/>
              </a:solidFill>
            </a:endParaRPr>
          </a:p>
          <a:p>
            <a:r>
              <a:rPr lang="es-419" sz="2000" b="1" i="0" u="none" strike="noStrike" baseline="0" dirty="0">
                <a:solidFill>
                  <a:schemeClr val="bg1"/>
                </a:solidFill>
              </a:rPr>
              <a:t>1- PUEBLO TURÍSTICO </a:t>
            </a:r>
          </a:p>
          <a:p>
            <a:r>
              <a:rPr lang="es-419" sz="2000" b="1" dirty="0">
                <a:solidFill>
                  <a:schemeClr val="bg1"/>
                </a:solidFill>
              </a:rPr>
              <a:t>   </a:t>
            </a:r>
            <a:r>
              <a:rPr lang="es-419" sz="2000" b="1" i="0" u="none" strike="noStrike" baseline="0" dirty="0">
                <a:solidFill>
                  <a:schemeClr val="bg1"/>
                </a:solidFill>
              </a:rPr>
              <a:t> SUSTENTABLE Y SOSTENIBLE  (potencial)</a:t>
            </a:r>
          </a:p>
          <a:p>
            <a:endParaRPr lang="es-419" sz="2000" dirty="0">
              <a:solidFill>
                <a:schemeClr val="bg1"/>
              </a:solidFill>
            </a:endParaRPr>
          </a:p>
          <a:p>
            <a:r>
              <a:rPr lang="es-419" sz="2000" b="1" dirty="0">
                <a:solidFill>
                  <a:schemeClr val="bg1"/>
                </a:solidFill>
              </a:rPr>
              <a:t>COMPLEMENTARIOS </a:t>
            </a:r>
          </a:p>
          <a:p>
            <a:r>
              <a:rPr lang="es-419" sz="2000" b="1" dirty="0">
                <a:solidFill>
                  <a:schemeClr val="bg1"/>
                </a:solidFill>
              </a:rPr>
              <a:t>- Recreativo: Actividades orientadas al esparcimiento.</a:t>
            </a:r>
          </a:p>
          <a:p>
            <a:r>
              <a:rPr lang="es-419" sz="2000" b="1" dirty="0">
                <a:solidFill>
                  <a:schemeClr val="bg1"/>
                </a:solidFill>
              </a:rPr>
              <a:t>- Educativo: Formaciones orientadas al turismo y hotelería.</a:t>
            </a:r>
          </a:p>
          <a:p>
            <a:r>
              <a:rPr lang="es-419" sz="2000" b="1" dirty="0">
                <a:solidFill>
                  <a:schemeClr val="bg1"/>
                </a:solidFill>
              </a:rPr>
              <a:t>- Cultural: Actividades con propuestas culturales</a:t>
            </a:r>
          </a:p>
          <a:p>
            <a:endParaRPr lang="es-419" sz="2000" dirty="0">
              <a:solidFill>
                <a:schemeClr val="bg1"/>
              </a:solidFill>
            </a:endParaRPr>
          </a:p>
          <a:p>
            <a:r>
              <a:rPr lang="es-419" sz="2000" b="1" dirty="0">
                <a:solidFill>
                  <a:schemeClr val="bg1"/>
                </a:solidFill>
              </a:rPr>
              <a:t>Fundamento: </a:t>
            </a:r>
          </a:p>
          <a:p>
            <a:r>
              <a:rPr lang="es-419" sz="2000" b="1" dirty="0">
                <a:solidFill>
                  <a:schemeClr val="bg1"/>
                </a:solidFill>
              </a:rPr>
              <a:t>El rol actual de pueblo turístico, se ve amenazado por el crecimiento desmedido y descontrolado, y la única manera de hacerlo perdurable en el tiempo manteniéndose por si mismo es amalgamando y mejorando las condiciones económicas, sociales y ambientales, mediante propuestas y actividades pertinentes al rol deseado.</a:t>
            </a:r>
          </a:p>
          <a:p>
            <a:endParaRPr lang="es-MX" sz="2400" b="0" i="0" u="none" strike="noStrike" baseline="0" dirty="0">
              <a:latin typeface="ArialMT"/>
            </a:endParaRPr>
          </a:p>
          <a:p>
            <a:endParaRPr lang="es-AR" sz="2400" b="1" dirty="0">
              <a:solidFill>
                <a:schemeClr val="bg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3A9AD33-444B-6BFE-0E0A-E2BA3B64B0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41"/>
          <a:stretch/>
        </p:blipFill>
        <p:spPr>
          <a:xfrm>
            <a:off x="-6626" y="6248400"/>
            <a:ext cx="12198626" cy="6096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8BF974E-1A47-5673-F643-AA128820E9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0839" y="5279430"/>
            <a:ext cx="1626955" cy="64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16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EA5B270-2660-CB3B-FC83-162FCAE76F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2580" y="4078514"/>
            <a:ext cx="4489419" cy="216988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AB887A15-EDB5-C966-AAEE-08C9622ECFDA}"/>
              </a:ext>
            </a:extLst>
          </p:cNvPr>
          <p:cNvSpPr txBox="1"/>
          <p:nvPr/>
        </p:nvSpPr>
        <p:spPr>
          <a:xfrm>
            <a:off x="260350" y="634191"/>
            <a:ext cx="11671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sz="2400" b="0" i="0" u="none" strike="noStrike" baseline="0" dirty="0">
              <a:latin typeface="ArialMT"/>
            </a:endParaRPr>
          </a:p>
          <a:p>
            <a:endParaRPr lang="es-AR" sz="2400" b="1" dirty="0">
              <a:solidFill>
                <a:schemeClr val="bg1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BD7208E-31C6-2590-20B2-C536E24E9456}"/>
              </a:ext>
            </a:extLst>
          </p:cNvPr>
          <p:cNvSpPr txBox="1"/>
          <p:nvPr/>
        </p:nvSpPr>
        <p:spPr>
          <a:xfrm>
            <a:off x="95252" y="169915"/>
            <a:ext cx="755015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2000" b="1" i="0" u="none" strike="noStrike" baseline="0" dirty="0">
                <a:solidFill>
                  <a:schemeClr val="bg1"/>
                </a:solidFill>
              </a:rPr>
              <a:t>ROLES POSIBLES (2012)</a:t>
            </a:r>
          </a:p>
          <a:p>
            <a:endParaRPr lang="es-419" sz="2000" b="1" i="0" u="none" strike="noStrike" baseline="0" dirty="0">
              <a:solidFill>
                <a:schemeClr val="bg1"/>
              </a:solidFill>
            </a:endParaRPr>
          </a:p>
          <a:p>
            <a:r>
              <a:rPr lang="es-419" sz="2000" b="1" i="0" u="none" strike="noStrike" baseline="0" dirty="0">
                <a:solidFill>
                  <a:schemeClr val="bg1"/>
                </a:solidFill>
              </a:rPr>
              <a:t>2- PUEBLO AGRICOLA PRODUCTIVO (nuevo)</a:t>
            </a:r>
            <a:endParaRPr lang="es-419" sz="2000" dirty="0">
              <a:solidFill>
                <a:schemeClr val="bg1"/>
              </a:solidFill>
            </a:endParaRPr>
          </a:p>
          <a:p>
            <a:r>
              <a:rPr lang="es-419" sz="2000" dirty="0">
                <a:solidFill>
                  <a:schemeClr val="bg1"/>
                </a:solidFill>
              </a:rPr>
              <a:t>COMPLEMENTARIOS </a:t>
            </a:r>
          </a:p>
          <a:p>
            <a:r>
              <a:rPr lang="es-419" sz="2000" b="1" dirty="0">
                <a:solidFill>
                  <a:schemeClr val="bg1"/>
                </a:solidFill>
              </a:rPr>
              <a:t>- Cría de Ganado a pequeña escala </a:t>
            </a:r>
          </a:p>
          <a:p>
            <a:r>
              <a:rPr lang="es-419" sz="2000" b="1" dirty="0">
                <a:solidFill>
                  <a:schemeClr val="bg1"/>
                </a:solidFill>
              </a:rPr>
              <a:t>- Cultivos orgánicos a pequeña escala.</a:t>
            </a:r>
          </a:p>
          <a:p>
            <a:r>
              <a:rPr lang="es-419" sz="2000" b="1" dirty="0">
                <a:solidFill>
                  <a:schemeClr val="bg1"/>
                </a:solidFill>
              </a:rPr>
              <a:t>- Abastecimiento regional: Faena, comercialización y distribución para abastecer comercios locales y regionales.</a:t>
            </a:r>
          </a:p>
          <a:p>
            <a:endParaRPr lang="es-419" sz="2000" dirty="0">
              <a:solidFill>
                <a:schemeClr val="bg1"/>
              </a:solidFill>
            </a:endParaRPr>
          </a:p>
          <a:p>
            <a:r>
              <a:rPr lang="es-419" sz="2000" b="1" dirty="0">
                <a:solidFill>
                  <a:schemeClr val="bg1"/>
                </a:solidFill>
              </a:rPr>
              <a:t>Fundamento: Le otorga un plus a los servicios brindados, y aumenta las fuentes laborales rompiendo la estacionalidad de las actividades.</a:t>
            </a:r>
          </a:p>
          <a:p>
            <a:endParaRPr lang="es-419" sz="2000" dirty="0">
              <a:solidFill>
                <a:schemeClr val="bg1"/>
              </a:solidFill>
            </a:endParaRPr>
          </a:p>
          <a:p>
            <a:r>
              <a:rPr lang="es-419" sz="2000" b="1" i="0" u="none" strike="noStrike" baseline="0" dirty="0">
                <a:solidFill>
                  <a:schemeClr val="bg1"/>
                </a:solidFill>
              </a:rPr>
              <a:t>3- PUEBLO PRODUCTOR DE ENERGIAS ALTERNATIVAS  (</a:t>
            </a:r>
            <a:r>
              <a:rPr lang="es-419" sz="2000" b="1" dirty="0">
                <a:solidFill>
                  <a:schemeClr val="bg1"/>
                </a:solidFill>
              </a:rPr>
              <a:t>futuro</a:t>
            </a:r>
            <a:r>
              <a:rPr lang="es-419" sz="2000" b="1" i="0" u="none" strike="noStrike" baseline="0" dirty="0">
                <a:solidFill>
                  <a:schemeClr val="bg1"/>
                </a:solidFill>
              </a:rPr>
              <a:t>)</a:t>
            </a:r>
            <a:endParaRPr lang="es-419" sz="2000" b="1" dirty="0">
              <a:solidFill>
                <a:schemeClr val="bg1"/>
              </a:solidFill>
            </a:endParaRPr>
          </a:p>
          <a:p>
            <a:r>
              <a:rPr lang="es-419" sz="2000" dirty="0">
                <a:solidFill>
                  <a:schemeClr val="bg1"/>
                </a:solidFill>
              </a:rPr>
              <a:t>COMPLEMENTARIOS </a:t>
            </a:r>
          </a:p>
          <a:p>
            <a:r>
              <a:rPr lang="es-419" sz="2000" b="1" dirty="0">
                <a:solidFill>
                  <a:schemeClr val="bg1"/>
                </a:solidFill>
              </a:rPr>
              <a:t>- Agrícola: Materia prima para los bio combustibles</a:t>
            </a:r>
          </a:p>
          <a:p>
            <a:r>
              <a:rPr lang="es-419" sz="2000" b="1" dirty="0">
                <a:solidFill>
                  <a:schemeClr val="bg1"/>
                </a:solidFill>
              </a:rPr>
              <a:t>-Industrial: Producción y tratamiento del bio combustible</a:t>
            </a:r>
          </a:p>
          <a:p>
            <a:r>
              <a:rPr lang="es-419" sz="2000" b="1" dirty="0">
                <a:solidFill>
                  <a:schemeClr val="bg1"/>
                </a:solidFill>
              </a:rPr>
              <a:t>                     Puerto Seco - Logística - Distribución</a:t>
            </a:r>
          </a:p>
          <a:p>
            <a:endParaRPr lang="es-419" sz="2000" dirty="0">
              <a:solidFill>
                <a:schemeClr val="bg1"/>
              </a:solidFill>
            </a:endParaRPr>
          </a:p>
          <a:p>
            <a:r>
              <a:rPr lang="es-419" sz="2000" b="1" dirty="0">
                <a:solidFill>
                  <a:schemeClr val="bg1"/>
                </a:solidFill>
              </a:rPr>
              <a:t>Fundamento: Producir la energía que necesita aporta a ser sostenible.</a:t>
            </a:r>
          </a:p>
          <a:p>
            <a:endParaRPr lang="es-419" sz="20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066C3D0-D6E1-3C55-6F73-E6945CAB40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41"/>
          <a:stretch/>
        </p:blipFill>
        <p:spPr>
          <a:xfrm>
            <a:off x="-6626" y="6248400"/>
            <a:ext cx="12198626" cy="6096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DB14BFE-C017-C688-35DA-5DAAA903C6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66"/>
          <a:stretch/>
        </p:blipFill>
        <p:spPr>
          <a:xfrm>
            <a:off x="7702579" y="0"/>
            <a:ext cx="4489421" cy="4078514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9B4F451-D9B7-606A-4AA3-2AD5192F57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287" y="5344190"/>
            <a:ext cx="1828027" cy="72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877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2041169" y="5542740"/>
            <a:ext cx="3613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>
                <a:solidFill>
                  <a:schemeClr val="bg1"/>
                </a:solidFill>
              </a:rPr>
              <a:t>Arq. Juan Pablo Molina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9DA3802-67CD-C9F6-EC17-37A8BF261D66}"/>
              </a:ext>
            </a:extLst>
          </p:cNvPr>
          <p:cNvSpPr txBox="1"/>
          <p:nvPr/>
        </p:nvSpPr>
        <p:spPr>
          <a:xfrm>
            <a:off x="549716" y="553359"/>
            <a:ext cx="612628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>
                <a:solidFill>
                  <a:schemeClr val="bg1"/>
                </a:solidFill>
              </a:rPr>
              <a:t>Desarrollo Territorial</a:t>
            </a:r>
          </a:p>
          <a:p>
            <a:pPr algn="ctr"/>
            <a:endParaRPr lang="es-MX" sz="4400" b="1" dirty="0">
              <a:solidFill>
                <a:schemeClr val="bg1"/>
              </a:solidFill>
            </a:endParaRPr>
          </a:p>
          <a:p>
            <a:pPr algn="ctr"/>
            <a:r>
              <a:rPr lang="es-MX" sz="4400" b="1" dirty="0">
                <a:solidFill>
                  <a:schemeClr val="bg1"/>
                </a:solidFill>
              </a:rPr>
              <a:t>Ordenamiento Territorial y el impacto en las Políticas Públicas de un Pueblo Turístico</a:t>
            </a:r>
            <a:endParaRPr lang="es-AR" sz="4400" b="1" dirty="0">
              <a:solidFill>
                <a:schemeClr val="bg1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E35EEDD4-2EE5-F592-1A26-4FADB33745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41"/>
          <a:stretch/>
        </p:blipFill>
        <p:spPr>
          <a:xfrm>
            <a:off x="-6626" y="6248400"/>
            <a:ext cx="12198626" cy="6096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4ED7C44F-26A5-227E-F515-9CF37AE365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210"/>
          <a:stretch/>
        </p:blipFill>
        <p:spPr>
          <a:xfrm>
            <a:off x="7302776" y="0"/>
            <a:ext cx="4895850" cy="624840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DB1E297-38D8-98EA-A503-7CE1A72A1E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721" y="4919557"/>
            <a:ext cx="2450489" cy="972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352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120D0ED-3920-4123-654E-36D4D6E536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41"/>
          <a:stretch/>
        </p:blipFill>
        <p:spPr>
          <a:xfrm>
            <a:off x="-6626" y="6248400"/>
            <a:ext cx="12198626" cy="6096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9D4331F-D980-6B15-F204-D7B3C83FD030}"/>
              </a:ext>
            </a:extLst>
          </p:cNvPr>
          <p:cNvSpPr txBox="1"/>
          <p:nvPr/>
        </p:nvSpPr>
        <p:spPr>
          <a:xfrm>
            <a:off x="203648" y="119575"/>
            <a:ext cx="11498678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i="0" u="none" strike="noStrike" baseline="0" dirty="0">
                <a:solidFill>
                  <a:schemeClr val="bg1"/>
                </a:solidFill>
              </a:rPr>
              <a:t>OBJETIVOS GENERALES</a:t>
            </a:r>
          </a:p>
          <a:p>
            <a:endParaRPr lang="es-AR" sz="2000" b="1" i="0" u="none" strike="noStrike" baseline="0" dirty="0">
              <a:solidFill>
                <a:schemeClr val="bg1"/>
              </a:solidFill>
            </a:endParaRPr>
          </a:p>
          <a:p>
            <a:r>
              <a:rPr lang="es-MX" sz="2000" b="1" i="0" u="none" strike="noStrike" baseline="0" dirty="0">
                <a:solidFill>
                  <a:schemeClr val="bg1"/>
                </a:solidFill>
              </a:rPr>
              <a:t>1- </a:t>
            </a:r>
            <a:r>
              <a:rPr lang="es-MX" sz="2000" b="0" i="0" u="none" strike="noStrike" baseline="0" dirty="0">
                <a:solidFill>
                  <a:schemeClr val="bg1"/>
                </a:solidFill>
              </a:rPr>
              <a:t>Lograr que la principal actividad del pueblo se mantenga en el tiempo,</a:t>
            </a:r>
            <a:r>
              <a:rPr lang="es-AR" sz="2000" b="0" i="0" u="none" strike="noStrike" baseline="0" dirty="0">
                <a:solidFill>
                  <a:schemeClr val="bg1"/>
                </a:solidFill>
              </a:rPr>
              <a:t>mejore y sea sostenible.</a:t>
            </a:r>
          </a:p>
          <a:p>
            <a:endParaRPr lang="es-AR" sz="2000" b="0" i="0" u="none" strike="noStrike" baseline="0" dirty="0">
              <a:solidFill>
                <a:schemeClr val="bg1"/>
              </a:solidFill>
            </a:endParaRPr>
          </a:p>
          <a:p>
            <a:r>
              <a:rPr lang="es-AR" sz="2000" b="1" dirty="0">
                <a:solidFill>
                  <a:schemeClr val="bg1"/>
                </a:solidFill>
              </a:rPr>
              <a:t>2- </a:t>
            </a:r>
            <a:r>
              <a:rPr lang="es-MX" sz="2000" b="0" i="0" u="none" strike="noStrike" baseline="0" dirty="0">
                <a:solidFill>
                  <a:schemeClr val="bg1"/>
                </a:solidFill>
              </a:rPr>
              <a:t>Lograr romper la estacionalidad que hoy se genera con la actividad turística, generando nuevas actividades y servicios.</a:t>
            </a:r>
            <a:endParaRPr lang="es-AR" sz="2000" b="0" i="0" u="none" strike="noStrike" baseline="0" dirty="0">
              <a:solidFill>
                <a:schemeClr val="bg1"/>
              </a:solidFill>
            </a:endParaRPr>
          </a:p>
          <a:p>
            <a:endParaRPr lang="es-MX" sz="2000" b="1" i="0" u="none" strike="noStrike" baseline="0" dirty="0">
              <a:solidFill>
                <a:schemeClr val="bg1"/>
              </a:solidFill>
            </a:endParaRPr>
          </a:p>
          <a:p>
            <a:r>
              <a:rPr lang="es-MX" sz="2000" b="1" i="0" u="none" strike="noStrike" baseline="0" dirty="0">
                <a:solidFill>
                  <a:schemeClr val="bg1"/>
                </a:solidFill>
              </a:rPr>
              <a:t>3- </a:t>
            </a:r>
            <a:r>
              <a:rPr lang="es-MX" sz="2000" b="0" i="0" u="none" strike="noStrike" baseline="0" dirty="0">
                <a:solidFill>
                  <a:schemeClr val="bg1"/>
                </a:solidFill>
              </a:rPr>
              <a:t>Lograr que el rol potencial de agrícola productivo cierre su ciclo dentro de la región y no sea solo productor de materia prima.</a:t>
            </a:r>
          </a:p>
          <a:p>
            <a:endParaRPr lang="es-MX" sz="2000" b="1" i="0" u="none" strike="noStrike" baseline="0" dirty="0">
              <a:solidFill>
                <a:schemeClr val="bg1"/>
              </a:solidFill>
            </a:endParaRPr>
          </a:p>
          <a:p>
            <a:r>
              <a:rPr lang="es-MX" sz="2000" b="1" dirty="0">
                <a:solidFill>
                  <a:schemeClr val="bg1"/>
                </a:solidFill>
              </a:rPr>
              <a:t>4</a:t>
            </a:r>
            <a:r>
              <a:rPr lang="es-MX" sz="2000" b="1" i="0" u="none" strike="noStrike" baseline="0" dirty="0">
                <a:solidFill>
                  <a:schemeClr val="bg1"/>
                </a:solidFill>
              </a:rPr>
              <a:t>- </a:t>
            </a:r>
            <a:r>
              <a:rPr lang="es-MX" sz="2000" b="0" i="0" u="none" strike="noStrike" baseline="0" dirty="0">
                <a:solidFill>
                  <a:schemeClr val="bg1"/>
                </a:solidFill>
              </a:rPr>
              <a:t>Generar mas actividades de servicio turístico del tipo esparcimiento y ocio y que no solo se ofrezca el de alojamiento y gastronómico.</a:t>
            </a:r>
          </a:p>
          <a:p>
            <a:endParaRPr lang="es-MX" sz="2000" b="1" i="0" u="none" strike="noStrike" baseline="0" dirty="0">
              <a:solidFill>
                <a:schemeClr val="bg1"/>
              </a:solidFill>
            </a:endParaRPr>
          </a:p>
          <a:p>
            <a:r>
              <a:rPr lang="es-MX" sz="2000" b="1" i="0" u="none" strike="noStrike" baseline="0" dirty="0">
                <a:solidFill>
                  <a:schemeClr val="bg1"/>
                </a:solidFill>
              </a:rPr>
              <a:t>5- </a:t>
            </a:r>
            <a:r>
              <a:rPr lang="es-MX" sz="2000" b="0" i="0" u="none" strike="noStrike" baseline="0" dirty="0">
                <a:solidFill>
                  <a:schemeClr val="bg1"/>
                </a:solidFill>
              </a:rPr>
              <a:t>Frenar la especulación inmobiliaria que solo genera mercado para el asentamiento de cabañas y complejos para alojamiento impidiendo una mixtura de usos y dificultando el acceso a la tierra a las familias del lugar.</a:t>
            </a:r>
          </a:p>
          <a:p>
            <a:endParaRPr lang="es-MX" sz="2000" b="1" i="0" u="none" strike="noStrike" baseline="0" dirty="0">
              <a:solidFill>
                <a:schemeClr val="bg1"/>
              </a:solidFill>
            </a:endParaRPr>
          </a:p>
          <a:p>
            <a:r>
              <a:rPr lang="es-MX" sz="2000" b="1" i="0" u="none" strike="noStrike" baseline="0" dirty="0">
                <a:solidFill>
                  <a:schemeClr val="bg1"/>
                </a:solidFill>
              </a:rPr>
              <a:t>6- </a:t>
            </a:r>
            <a:r>
              <a:rPr lang="es-MX" sz="2000" b="0" i="0" u="none" strike="noStrike" baseline="0" dirty="0">
                <a:solidFill>
                  <a:schemeClr val="bg1"/>
                </a:solidFill>
              </a:rPr>
              <a:t>Potenciar el patrimonio cultural y explotarlo como servicio.</a:t>
            </a:r>
          </a:p>
          <a:p>
            <a:endParaRPr lang="es-MX" sz="2000" b="1" i="0" u="none" strike="noStrike" baseline="0" dirty="0">
              <a:solidFill>
                <a:schemeClr val="bg1"/>
              </a:solidFill>
            </a:endParaRPr>
          </a:p>
          <a:p>
            <a:r>
              <a:rPr lang="es-MX" sz="2000" b="1" i="0" u="none" strike="noStrike" baseline="0" dirty="0">
                <a:solidFill>
                  <a:schemeClr val="bg1"/>
                </a:solidFill>
              </a:rPr>
              <a:t>7- </a:t>
            </a:r>
            <a:r>
              <a:rPr lang="es-MX" sz="2000" b="0" i="0" u="none" strike="noStrike" baseline="0" dirty="0">
                <a:solidFill>
                  <a:schemeClr val="bg1"/>
                </a:solidFill>
              </a:rPr>
              <a:t>Mejorar el tratamiento de los espacios públicos.</a:t>
            </a:r>
          </a:p>
          <a:p>
            <a:endParaRPr lang="es-MX" sz="2400" b="0" i="0" u="none" strike="noStrike" baseline="0" dirty="0">
              <a:latin typeface="ArialMT"/>
            </a:endParaRPr>
          </a:p>
          <a:p>
            <a:endParaRPr lang="es-AR" sz="2400" b="1" dirty="0">
              <a:solidFill>
                <a:schemeClr val="bg1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479701A-4479-73EF-41D0-B94504DECB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511" y="5830831"/>
            <a:ext cx="2103621" cy="835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749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9D4331F-D980-6B15-F204-D7B3C83FD030}"/>
              </a:ext>
            </a:extLst>
          </p:cNvPr>
          <p:cNvSpPr txBox="1"/>
          <p:nvPr/>
        </p:nvSpPr>
        <p:spPr>
          <a:xfrm>
            <a:off x="93589" y="136546"/>
            <a:ext cx="7450211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i="0" u="none" strike="noStrike" baseline="0" dirty="0">
                <a:solidFill>
                  <a:schemeClr val="bg1"/>
                </a:solidFill>
              </a:rPr>
              <a:t>OBJETIVOS PARTICULARES</a:t>
            </a:r>
          </a:p>
          <a:p>
            <a:pPr algn="l"/>
            <a:endParaRPr lang="es-AR" sz="2000" b="1" i="0" u="none" strike="noStrike" baseline="0" dirty="0">
              <a:solidFill>
                <a:schemeClr val="bg1"/>
              </a:solidFill>
            </a:endParaRPr>
          </a:p>
          <a:p>
            <a:pPr algn="l"/>
            <a:r>
              <a:rPr lang="es-AR" sz="2000" b="1" i="0" u="none" strike="noStrike" baseline="0" dirty="0">
                <a:solidFill>
                  <a:schemeClr val="bg1"/>
                </a:solidFill>
              </a:rPr>
              <a:t>1- </a:t>
            </a:r>
            <a:r>
              <a:rPr lang="es-AR" sz="2000" i="0" u="none" strike="noStrike" baseline="0" dirty="0">
                <a:solidFill>
                  <a:schemeClr val="bg1"/>
                </a:solidFill>
              </a:rPr>
              <a:t>Consolidar la mancha urbana actual de Nono</a:t>
            </a:r>
            <a:endParaRPr lang="es-MX" sz="2000" i="0" u="none" strike="noStrike" baseline="0" dirty="0">
              <a:solidFill>
                <a:schemeClr val="bg1"/>
              </a:solidFill>
            </a:endParaRPr>
          </a:p>
          <a:p>
            <a:pPr algn="l"/>
            <a:r>
              <a:rPr lang="es-MX" sz="2000" b="1" i="0" u="none" strike="noStrike" baseline="0" dirty="0">
                <a:solidFill>
                  <a:schemeClr val="bg1"/>
                </a:solidFill>
              </a:rPr>
              <a:t>2- </a:t>
            </a:r>
            <a:r>
              <a:rPr lang="es-MX" sz="2000" i="0" u="none" strike="noStrike" baseline="0" dirty="0">
                <a:solidFill>
                  <a:schemeClr val="bg1"/>
                </a:solidFill>
              </a:rPr>
              <a:t>Potenciar el sector Oeste fomentando actividades agrícola-ganaderas de producción local para abastecer a la región con sus productos.</a:t>
            </a:r>
          </a:p>
          <a:p>
            <a:pPr algn="l"/>
            <a:r>
              <a:rPr lang="es-MX" sz="2000" b="1" i="0" u="none" strike="noStrike" baseline="0" dirty="0">
                <a:solidFill>
                  <a:schemeClr val="bg1"/>
                </a:solidFill>
              </a:rPr>
              <a:t>3- </a:t>
            </a:r>
            <a:r>
              <a:rPr lang="es-MX" sz="2000" i="0" u="none" strike="noStrike" baseline="0" dirty="0">
                <a:solidFill>
                  <a:schemeClr val="bg1"/>
                </a:solidFill>
              </a:rPr>
              <a:t>Generar espacios de reservas naturales y culturales en el sector los nonos, ojo de agua y lugares de interés arqueológico y paleontológico.</a:t>
            </a:r>
          </a:p>
          <a:p>
            <a:pPr algn="l"/>
            <a:r>
              <a:rPr lang="es-MX" sz="2000" b="1" i="0" u="none" strike="noStrike" baseline="0" dirty="0">
                <a:solidFill>
                  <a:schemeClr val="bg1"/>
                </a:solidFill>
              </a:rPr>
              <a:t>4- </a:t>
            </a:r>
            <a:r>
              <a:rPr lang="es-MX" sz="2000" i="0" u="none" strike="noStrike" baseline="0" dirty="0">
                <a:solidFill>
                  <a:schemeClr val="bg1"/>
                </a:solidFill>
              </a:rPr>
              <a:t>Generar nuevos espacios verdes públicos y espacios para el </a:t>
            </a:r>
            <a:r>
              <a:rPr lang="es-AR" sz="2000" i="0" u="none" strike="noStrike" baseline="0" dirty="0">
                <a:solidFill>
                  <a:schemeClr val="bg1"/>
                </a:solidFill>
              </a:rPr>
              <a:t>encuentro social, como polideportivos o centros de interacción social.</a:t>
            </a:r>
          </a:p>
          <a:p>
            <a:pPr algn="l"/>
            <a:r>
              <a:rPr lang="es-AR" sz="2000" b="1" i="0" u="none" strike="noStrike" baseline="0" dirty="0">
                <a:solidFill>
                  <a:schemeClr val="bg1"/>
                </a:solidFill>
              </a:rPr>
              <a:t>5- </a:t>
            </a:r>
            <a:r>
              <a:rPr lang="es-AR" sz="2000" i="0" u="none" strike="noStrike" baseline="0" dirty="0">
                <a:solidFill>
                  <a:schemeClr val="bg1"/>
                </a:solidFill>
              </a:rPr>
              <a:t>Generar ensanches de vereda para revitalizar el sector comercial.</a:t>
            </a:r>
          </a:p>
          <a:p>
            <a:pPr algn="l"/>
            <a:r>
              <a:rPr lang="es-MX" sz="2000" b="1" i="0" u="none" strike="noStrike" baseline="0" dirty="0">
                <a:solidFill>
                  <a:schemeClr val="bg1"/>
                </a:solidFill>
              </a:rPr>
              <a:t>6- </a:t>
            </a:r>
            <a:r>
              <a:rPr lang="es-MX" sz="2000" i="0" u="none" strike="noStrike" baseline="0" dirty="0">
                <a:solidFill>
                  <a:schemeClr val="bg1"/>
                </a:solidFill>
              </a:rPr>
              <a:t>Ampliar redes de agua corriente y dotar de nuevos servicios al sector </a:t>
            </a:r>
            <a:r>
              <a:rPr lang="es-AR" sz="2000" i="0" u="none" strike="noStrike" baseline="0" dirty="0">
                <a:solidFill>
                  <a:schemeClr val="bg1"/>
                </a:solidFill>
              </a:rPr>
              <a:t>céntrico.</a:t>
            </a:r>
          </a:p>
          <a:p>
            <a:pPr algn="l"/>
            <a:r>
              <a:rPr lang="es-MX" sz="2000" b="1" i="0" u="none" strike="noStrike" baseline="0" dirty="0">
                <a:solidFill>
                  <a:schemeClr val="bg1"/>
                </a:solidFill>
              </a:rPr>
              <a:t>7- </a:t>
            </a:r>
            <a:r>
              <a:rPr lang="es-MX" sz="2000" i="0" u="none" strike="noStrike" baseline="0" dirty="0">
                <a:solidFill>
                  <a:schemeClr val="bg1"/>
                </a:solidFill>
              </a:rPr>
              <a:t>Mejorar la red vial existente, con cordones cuneta desde el centro </a:t>
            </a:r>
            <a:r>
              <a:rPr lang="es-AR" sz="2000" i="0" u="none" strike="noStrike" baseline="0" dirty="0">
                <a:solidFill>
                  <a:schemeClr val="bg1"/>
                </a:solidFill>
              </a:rPr>
              <a:t>hacia la periferia.</a:t>
            </a:r>
          </a:p>
          <a:p>
            <a:pPr algn="l"/>
            <a:r>
              <a:rPr lang="es-MX" sz="2000" b="1" i="0" u="none" strike="noStrike" baseline="0" dirty="0">
                <a:solidFill>
                  <a:schemeClr val="bg1"/>
                </a:solidFill>
              </a:rPr>
              <a:t>8- </a:t>
            </a:r>
            <a:r>
              <a:rPr lang="es-MX" sz="2000" i="0" u="none" strike="noStrike" baseline="0" dirty="0">
                <a:solidFill>
                  <a:schemeClr val="bg1"/>
                </a:solidFill>
              </a:rPr>
              <a:t>Generar un espacio de costanera como un recorrido que ponga en valor el paisaje y los ríos que rodean al pueblo. Potenciar los senderos.</a:t>
            </a:r>
          </a:p>
          <a:p>
            <a:pPr algn="l"/>
            <a:r>
              <a:rPr lang="es-MX" sz="2000" b="1" i="0" u="none" strike="noStrike" baseline="0" dirty="0">
                <a:solidFill>
                  <a:schemeClr val="bg1"/>
                </a:solidFill>
              </a:rPr>
              <a:t>9- </a:t>
            </a:r>
            <a:r>
              <a:rPr lang="es-MX" sz="2000" i="0" u="none" strike="noStrike" baseline="0" dirty="0">
                <a:solidFill>
                  <a:schemeClr val="bg1"/>
                </a:solidFill>
              </a:rPr>
              <a:t>Proponer nuevos espacios de contemplación del paisaje. </a:t>
            </a:r>
          </a:p>
          <a:p>
            <a:pPr algn="l"/>
            <a:r>
              <a:rPr lang="es-MX" sz="2000" b="1" i="0" u="none" strike="noStrike" baseline="0" dirty="0">
                <a:solidFill>
                  <a:schemeClr val="bg1"/>
                </a:solidFill>
              </a:rPr>
              <a:t>10- </a:t>
            </a:r>
            <a:r>
              <a:rPr lang="es-MX" sz="2000" i="0" u="none" strike="noStrike" baseline="0" dirty="0">
                <a:solidFill>
                  <a:schemeClr val="bg1"/>
                </a:solidFill>
              </a:rPr>
              <a:t>Puesta en valor de edificios del centro histórico.</a:t>
            </a:r>
            <a:endParaRPr lang="es-AR" sz="2000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EEEA14A-F72E-95CB-4463-CA6A7C49DE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3097" y="4270488"/>
            <a:ext cx="2577405" cy="258751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3BDABC7-682F-1404-F558-9B499ABAA4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41"/>
          <a:stretch/>
        </p:blipFill>
        <p:spPr>
          <a:xfrm>
            <a:off x="-6626" y="6248400"/>
            <a:ext cx="12198626" cy="6096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BA89E00-995C-FA06-8ACB-C16C02D5EB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373" y="0"/>
            <a:ext cx="4499113" cy="62484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1AE61A1-7B3F-0128-E345-1AB792F730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511" y="5830831"/>
            <a:ext cx="2103621" cy="835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855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9D4331F-D980-6B15-F204-D7B3C83FD030}"/>
              </a:ext>
            </a:extLst>
          </p:cNvPr>
          <p:cNvSpPr txBox="1"/>
          <p:nvPr/>
        </p:nvSpPr>
        <p:spPr>
          <a:xfrm>
            <a:off x="93589" y="198697"/>
            <a:ext cx="11873510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dirty="0">
                <a:solidFill>
                  <a:schemeClr val="bg1"/>
                </a:solidFill>
              </a:rPr>
              <a:t>LINEAS ESTRATÉGICAS</a:t>
            </a:r>
          </a:p>
          <a:p>
            <a:endParaRPr lang="es-AR" sz="1600" b="1" i="0" u="none" strike="noStrike" baseline="0" dirty="0">
              <a:solidFill>
                <a:schemeClr val="bg1"/>
              </a:solidFill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s-MX" sz="14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USOS DE SUELO</a:t>
            </a:r>
            <a:endParaRPr lang="es-MX" sz="1400" b="0" dirty="0">
              <a:solidFill>
                <a:schemeClr val="bg1"/>
              </a:solidFill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s-MX" sz="1400" b="1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Residencial: Consolidación de la mancha urbana, frenando la extensión de la misma, para poder consolidar un sector servido.</a:t>
            </a:r>
            <a:endParaRPr lang="es-MX" sz="1400" b="1" dirty="0">
              <a:solidFill>
                <a:schemeClr val="bg1"/>
              </a:solidFill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s-MX" sz="14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Comercial: Desarrollo sobre calle Sarmiento y Vicente Castro / </a:t>
            </a:r>
            <a:r>
              <a:rPr lang="es-MX" sz="1400" dirty="0">
                <a:solidFill>
                  <a:schemeClr val="bg1"/>
                </a:solidFill>
                <a:latin typeface="Arial" panose="020B0604020202020204" pitchFamily="34" charset="0"/>
              </a:rPr>
              <a:t>R</a:t>
            </a:r>
            <a:r>
              <a:rPr lang="es-MX" sz="14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ecalde, a las que se suma la parte céntrica de la ruta 14, marcando un sector comercial y de servicios. </a:t>
            </a:r>
            <a:endParaRPr lang="es-MX" sz="1400" b="0" dirty="0">
              <a:solidFill>
                <a:schemeClr val="bg1"/>
              </a:solidFill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s-MX" sz="14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Industrial de baja escala: Potencial sobre ruta 14 en los sectores mas alejados de la mancha urbana.</a:t>
            </a:r>
            <a:endParaRPr lang="es-MX" sz="1400" b="0" dirty="0">
              <a:solidFill>
                <a:schemeClr val="bg1"/>
              </a:solidFill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s-MX" sz="14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Rural: Incluirlo como sector de producción generando un circuito cerrado a nivel regional de producción interna.</a:t>
            </a:r>
            <a:endParaRPr lang="es-MX" sz="1400" b="0" dirty="0">
              <a:solidFill>
                <a:schemeClr val="bg1"/>
              </a:solidFill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br>
              <a:rPr lang="es-MX" sz="1400" b="0" dirty="0">
                <a:solidFill>
                  <a:schemeClr val="bg1"/>
                </a:solidFill>
                <a:effectLst/>
              </a:rPr>
            </a:br>
            <a:r>
              <a:rPr lang="es-MX" sz="14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MOVILIDAD</a:t>
            </a:r>
            <a:endParaRPr lang="es-MX" sz="1400" b="0" dirty="0">
              <a:solidFill>
                <a:schemeClr val="bg1"/>
              </a:solidFill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s-MX" sz="1400" b="1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-Generar la traza de las costaneras, como recorridos peatonales y espacios de contemplación del paisaje.</a:t>
            </a:r>
            <a:endParaRPr lang="es-MX" sz="1400" b="1" dirty="0">
              <a:solidFill>
                <a:schemeClr val="bg1"/>
              </a:solidFill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s-MX" sz="1400" b="1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- Revalorización de los senderos peatonales de caminata o </a:t>
            </a:r>
            <a:r>
              <a:rPr lang="es-MX" sz="1400" b="1" i="0" u="none" strike="noStrike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runing</a:t>
            </a:r>
            <a:r>
              <a:rPr lang="es-MX" sz="1400" b="1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s-MX" sz="1400" b="1" dirty="0">
              <a:solidFill>
                <a:schemeClr val="bg1"/>
              </a:solidFill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s-MX" sz="1400" b="1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-Completamiento de la traza en lugares en los que se interrumpe.</a:t>
            </a:r>
            <a:endParaRPr lang="es-MX" sz="1400" b="1" dirty="0">
              <a:solidFill>
                <a:schemeClr val="bg1"/>
              </a:solidFill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s-MX" sz="1400" b="1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-Mejoramiento de vías intersectoriales. </a:t>
            </a:r>
            <a:endParaRPr lang="es-MX" sz="1400" b="1" dirty="0">
              <a:solidFill>
                <a:schemeClr val="bg1"/>
              </a:solidFill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br>
              <a:rPr lang="es-MX" sz="1400" b="0" dirty="0">
                <a:solidFill>
                  <a:schemeClr val="bg1"/>
                </a:solidFill>
                <a:effectLst/>
              </a:rPr>
            </a:br>
            <a:r>
              <a:rPr lang="es-MX" sz="14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EQUIPAMIENTOS</a:t>
            </a:r>
            <a:endParaRPr lang="es-MX" sz="1400" b="0" dirty="0">
              <a:solidFill>
                <a:schemeClr val="bg1"/>
              </a:solidFill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s-MX" sz="14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-Mejorar el equipamiento existente ante la falta y dificultad de obtener suelo público.</a:t>
            </a:r>
            <a:endParaRPr lang="es-MX" sz="1400" b="0" dirty="0">
              <a:solidFill>
                <a:schemeClr val="bg1"/>
              </a:solidFill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s-MX" sz="14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-Nuevos equipamientos de servicio y sobre todo de condensadores sociales, como lugares de encuentro.</a:t>
            </a:r>
            <a:endParaRPr lang="es-MX" sz="1400" b="0" dirty="0">
              <a:solidFill>
                <a:schemeClr val="bg1"/>
              </a:solidFill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s-MX" sz="14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- Mejorar los equipamientos de atención ciudadana y generar auditorios y salas de exposición.</a:t>
            </a:r>
            <a:endParaRPr lang="es-MX" sz="1400" b="0" dirty="0">
              <a:solidFill>
                <a:schemeClr val="bg1"/>
              </a:solidFill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br>
              <a:rPr lang="es-MX" sz="1400" b="0" dirty="0">
                <a:solidFill>
                  <a:schemeClr val="bg1"/>
                </a:solidFill>
                <a:effectLst/>
              </a:rPr>
            </a:br>
            <a:r>
              <a:rPr lang="es-MX" sz="14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ESPACIOS VERDES</a:t>
            </a:r>
            <a:endParaRPr lang="es-MX" sz="1400" b="0" dirty="0">
              <a:solidFill>
                <a:schemeClr val="bg1"/>
              </a:solidFill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s-MX" sz="1400" b="1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-Generar un sistema de espacios verdes, conectando existentes con futuros y costaneras teniendo en cuenta senderos y espacios de mirador y contemplación del paisaje.</a:t>
            </a:r>
            <a:endParaRPr lang="es-MX" sz="1400" b="1" dirty="0">
              <a:solidFill>
                <a:schemeClr val="bg1"/>
              </a:solidFill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s-MX" sz="14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- Ante la falta de tierra pública recuperar zonas inundables con el fin de crear parques autóctonos y de interpretación del paisaje.</a:t>
            </a:r>
            <a:endParaRPr lang="es-MX" sz="1400" b="0" dirty="0">
              <a:solidFill>
                <a:schemeClr val="bg1"/>
              </a:solidFill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s-MX" sz="1400" b="1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- Tratar bordes de rio y </a:t>
            </a:r>
            <a:r>
              <a:rPr lang="es-MX" sz="1400" b="1" i="0" u="none" strike="noStrike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perilago</a:t>
            </a:r>
            <a:r>
              <a:rPr lang="es-MX" sz="1400" b="1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como espacios verdes de mínima intervención pero que pasen a formar parte de estos tal vez solo con limpieza y mantenimiento de la flora existente.</a:t>
            </a:r>
            <a:br>
              <a:rPr lang="es-MX" sz="1400" dirty="0">
                <a:solidFill>
                  <a:schemeClr val="bg1"/>
                </a:solidFill>
              </a:rPr>
            </a:br>
            <a:endParaRPr lang="es-AR" sz="1400" b="1" i="0" u="none" strike="noStrike" baseline="0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3BDABC7-682F-1404-F558-9B499ABAA4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41"/>
          <a:stretch/>
        </p:blipFill>
        <p:spPr>
          <a:xfrm>
            <a:off x="-6626" y="6248400"/>
            <a:ext cx="12198626" cy="6096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A1285DA-9E70-A2C4-42D8-6B48C0F53E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511" y="5830831"/>
            <a:ext cx="2103621" cy="835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2594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9298</TotalTime>
  <Words>1222</Words>
  <Application>Microsoft Office PowerPoint</Application>
  <PresentationFormat>Panorámica</PresentationFormat>
  <Paragraphs>178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Arial</vt:lpstr>
      <vt:lpstr>ArialMT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Marina</dc:creator>
  <cp:lastModifiedBy>Juan Pablo</cp:lastModifiedBy>
  <cp:revision>32</cp:revision>
  <dcterms:created xsi:type="dcterms:W3CDTF">2024-07-18T20:46:34Z</dcterms:created>
  <dcterms:modified xsi:type="dcterms:W3CDTF">2024-10-25T01:30:09Z</dcterms:modified>
</cp:coreProperties>
</file>